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  <p:sldMasterId id="2147483666" r:id="rId2"/>
  </p:sldMasterIdLst>
  <p:notesMasterIdLst>
    <p:notesMasterId r:id="rId18"/>
  </p:notesMasterIdLst>
  <p:sldIdLst>
    <p:sldId id="256" r:id="rId3"/>
    <p:sldId id="925" r:id="rId4"/>
    <p:sldId id="266" r:id="rId5"/>
    <p:sldId id="269" r:id="rId6"/>
    <p:sldId id="953" r:id="rId7"/>
    <p:sldId id="952" r:id="rId8"/>
    <p:sldId id="954" r:id="rId9"/>
    <p:sldId id="955" r:id="rId10"/>
    <p:sldId id="957" r:id="rId11"/>
    <p:sldId id="961" r:id="rId12"/>
    <p:sldId id="956" r:id="rId13"/>
    <p:sldId id="958" r:id="rId14"/>
    <p:sldId id="959" r:id="rId15"/>
    <p:sldId id="960" r:id="rId16"/>
    <p:sldId id="261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64" userDrawn="1">
          <p15:clr>
            <a:srgbClr val="A4A3A4"/>
          </p15:clr>
        </p15:guide>
        <p15:guide id="3" orient="horz" pos="1026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ziza Goda" initials="AG" lastIdx="1" clrIdx="0">
    <p:extLst>
      <p:ext uri="{19B8F6BF-5375-455C-9EA6-DF929625EA0E}">
        <p15:presenceInfo xmlns:p15="http://schemas.microsoft.com/office/powerpoint/2012/main" userId="01a80f88790c8c9c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7375E"/>
    <a:srgbClr val="EAEAEA"/>
    <a:srgbClr val="E7E6E6"/>
    <a:srgbClr val="DDDDDD"/>
    <a:srgbClr val="FFFFFF"/>
    <a:srgbClr val="004489"/>
    <a:srgbClr val="F2F2F2"/>
    <a:srgbClr val="0ABEEF"/>
    <a:srgbClr val="A5A5A5"/>
    <a:srgbClr val="0271B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017" autoAdjust="0"/>
    <p:restoredTop sz="94660"/>
  </p:normalViewPr>
  <p:slideViewPr>
    <p:cSldViewPr snapToGrid="0">
      <p:cViewPr varScale="1">
        <p:scale>
          <a:sx n="111" d="100"/>
          <a:sy n="111" d="100"/>
        </p:scale>
        <p:origin x="648" y="96"/>
      </p:cViewPr>
      <p:guideLst>
        <p:guide orient="horz" pos="2160"/>
        <p:guide pos="3864"/>
        <p:guide orient="horz" pos="1026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1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commentAuthors" Target="commentAuthor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CH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DCD26B5-D7FC-4F35-916F-B6EB30B1EC29}" type="datetimeFigureOut">
              <a:rPr lang="fr-CH" smtClean="0"/>
              <a:t>12.06.2024</a:t>
            </a:fld>
            <a:endParaRPr lang="fr-CH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CH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H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CH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0814261-8A61-4F2E-A8B7-3A7B5976E932}" type="slidenum">
              <a:rPr lang="fr-CH" smtClean="0"/>
              <a:t>‹N°›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279029712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svg"/><Relationship Id="rId13" Type="http://schemas.openxmlformats.org/officeDocument/2006/relationships/image" Target="../media/image14.pn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12" Type="http://schemas.openxmlformats.org/officeDocument/2006/relationships/hyperlink" Target="https://www.linkedin.com/company/geneva-intelligence/" TargetMode="External"/><Relationship Id="rId17" Type="http://schemas.openxmlformats.org/officeDocument/2006/relationships/image" Target="../media/image17.svg"/><Relationship Id="rId2" Type="http://schemas.openxmlformats.org/officeDocument/2006/relationships/image" Target="../media/image5.png"/><Relationship Id="rId16" Type="http://schemas.openxmlformats.org/officeDocument/2006/relationships/image" Target="../media/image16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9.svg"/><Relationship Id="rId11" Type="http://schemas.openxmlformats.org/officeDocument/2006/relationships/hyperlink" Target="https://www.geneva-intelligence.ch/" TargetMode="External"/><Relationship Id="rId5" Type="http://schemas.openxmlformats.org/officeDocument/2006/relationships/image" Target="../media/image8.png"/><Relationship Id="rId15" Type="http://schemas.openxmlformats.org/officeDocument/2006/relationships/hyperlink" Target="https://twitter.com/geneva_intell" TargetMode="External"/><Relationship Id="rId10" Type="http://schemas.openxmlformats.org/officeDocument/2006/relationships/image" Target="../media/image13.svg"/><Relationship Id="rId4" Type="http://schemas.openxmlformats.org/officeDocument/2006/relationships/image" Target="../media/image7.svg"/><Relationship Id="rId9" Type="http://schemas.openxmlformats.org/officeDocument/2006/relationships/image" Target="../media/image12.png"/><Relationship Id="rId14" Type="http://schemas.openxmlformats.org/officeDocument/2006/relationships/image" Target="../media/image15.svg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svg"/><Relationship Id="rId13" Type="http://schemas.openxmlformats.org/officeDocument/2006/relationships/image" Target="../media/image14.pn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12" Type="http://schemas.openxmlformats.org/officeDocument/2006/relationships/hyperlink" Target="https://www.linkedin.com/company/geneva-intelligence/" TargetMode="External"/><Relationship Id="rId17" Type="http://schemas.openxmlformats.org/officeDocument/2006/relationships/image" Target="../media/image17.svg"/><Relationship Id="rId2" Type="http://schemas.openxmlformats.org/officeDocument/2006/relationships/image" Target="../media/image5.png"/><Relationship Id="rId16" Type="http://schemas.openxmlformats.org/officeDocument/2006/relationships/image" Target="../media/image16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9.svg"/><Relationship Id="rId11" Type="http://schemas.openxmlformats.org/officeDocument/2006/relationships/hyperlink" Target="https://www.geneva-intelligence.ch/" TargetMode="External"/><Relationship Id="rId5" Type="http://schemas.openxmlformats.org/officeDocument/2006/relationships/image" Target="../media/image8.png"/><Relationship Id="rId15" Type="http://schemas.openxmlformats.org/officeDocument/2006/relationships/hyperlink" Target="https://twitter.com/geneva_intell" TargetMode="External"/><Relationship Id="rId10" Type="http://schemas.openxmlformats.org/officeDocument/2006/relationships/image" Target="../media/image13.svg"/><Relationship Id="rId4" Type="http://schemas.openxmlformats.org/officeDocument/2006/relationships/image" Target="../media/image7.svg"/><Relationship Id="rId9" Type="http://schemas.openxmlformats.org/officeDocument/2006/relationships/image" Target="../media/image12.png"/><Relationship Id="rId14" Type="http://schemas.openxmlformats.org/officeDocument/2006/relationships/image" Target="../media/image15.sv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3">
            <a:extLst>
              <a:ext uri="{FF2B5EF4-FFF2-40B4-BE49-F238E27FC236}">
                <a16:creationId xmlns:a16="http://schemas.microsoft.com/office/drawing/2014/main" id="{C6980572-9816-857A-395E-DDE38F3F08F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5564428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BA466A0D-EA91-1B02-5123-28099590DEDD}"/>
              </a:ext>
            </a:extLst>
          </p:cNvPr>
          <p:cNvSpPr/>
          <p:nvPr userDrawn="1"/>
        </p:nvSpPr>
        <p:spPr>
          <a:xfrm>
            <a:off x="0" y="0"/>
            <a:ext cx="12192000" cy="5564429"/>
          </a:xfrm>
          <a:prstGeom prst="rect">
            <a:avLst/>
          </a:prstGeom>
          <a:solidFill>
            <a:srgbClr val="004489">
              <a:alpha val="8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en-US" dirty="0">
              <a:latin typeface="+mn-lt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C60E16F-5E57-49BD-8474-523C7965BE7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67419" y="1197184"/>
            <a:ext cx="9144000" cy="2387600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4800" b="1">
                <a:solidFill>
                  <a:srgbClr val="FFFFFF"/>
                </a:solidFill>
                <a:latin typeface="+mn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03E435F-93D5-41E1-B7A9-6B4B307987A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67419" y="3736249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400">
                <a:solidFill>
                  <a:srgbClr val="FFFFFF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A20785AB-389E-1D37-CAB8-5798723DB052}"/>
              </a:ext>
            </a:extLst>
          </p:cNvPr>
          <p:cNvSpPr/>
          <p:nvPr userDrawn="1"/>
        </p:nvSpPr>
        <p:spPr>
          <a:xfrm>
            <a:off x="387845" y="3704782"/>
            <a:ext cx="485152" cy="45720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lt"/>
            </a:endParaRPr>
          </a:p>
        </p:txBody>
      </p:sp>
      <p:pic>
        <p:nvPicPr>
          <p:cNvPr id="11" name="Picture 20">
            <a:extLst>
              <a:ext uri="{FF2B5EF4-FFF2-40B4-BE49-F238E27FC236}">
                <a16:creationId xmlns:a16="http://schemas.microsoft.com/office/drawing/2014/main" id="{A663630E-6355-A3D0-ACA0-3E85537D7723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2128" y="5950978"/>
            <a:ext cx="2194954" cy="5204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09092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92CB9994-6761-B1B4-01CE-599C8A877003}"/>
              </a:ext>
            </a:extLst>
          </p:cNvPr>
          <p:cNvSpPr/>
          <p:nvPr userDrawn="1"/>
        </p:nvSpPr>
        <p:spPr>
          <a:xfrm rot="5400000">
            <a:off x="3840168" y="-2355785"/>
            <a:ext cx="4508916" cy="12189252"/>
          </a:xfrm>
          <a:prstGeom prst="rect">
            <a:avLst/>
          </a:prstGeom>
          <a:solidFill>
            <a:srgbClr val="F7F7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EF0005B-4C6A-4246-835C-D260446197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773561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3200" b="1">
                <a:solidFill>
                  <a:srgbClr val="004489"/>
                </a:solidFill>
                <a:latin typeface="+mn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D810120-9E58-41C4-ADFA-754CD5F626E3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838200" y="1635853"/>
            <a:ext cx="10515600" cy="3979952"/>
          </a:xfrm>
          <a:prstGeom prst="rect">
            <a:avLst/>
          </a:prstGeom>
        </p:spPr>
        <p:txBody>
          <a:bodyPr/>
          <a:lstStyle>
            <a:lvl1pPr marL="228600" indent="-228600">
              <a:buClr>
                <a:srgbClr val="004489"/>
              </a:buClr>
              <a:buFont typeface="Wingdings" panose="05000000000000000000" pitchFamily="2" charset="2"/>
              <a:buChar char="§"/>
              <a:defRPr sz="2000">
                <a:solidFill>
                  <a:srgbClr val="0ABEEF"/>
                </a:solidFill>
                <a:latin typeface="+mn-lt"/>
              </a:defRPr>
            </a:lvl1pPr>
            <a:lvl2pPr marL="685800" indent="-228600">
              <a:buClr>
                <a:srgbClr val="004489"/>
              </a:buClr>
              <a:buFont typeface="Wingdings" panose="05000000000000000000" pitchFamily="2" charset="2"/>
              <a:buChar char="§"/>
              <a:defRPr sz="1600">
                <a:latin typeface="+mn-lt"/>
              </a:defRPr>
            </a:lvl2pPr>
            <a:lvl3pPr>
              <a:defRPr>
                <a:latin typeface="Gotham Bold"/>
              </a:defRPr>
            </a:lvl3pPr>
            <a:lvl4pPr>
              <a:defRPr>
                <a:latin typeface="Gotham Bold"/>
              </a:defRPr>
            </a:lvl4pPr>
            <a:lvl5pPr>
              <a:defRPr>
                <a:latin typeface="Gotham Bold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3D77E246-14C3-8CF4-A1BA-8B89C0A4360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9879495" y="261616"/>
            <a:ext cx="1896717" cy="343008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6699238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93953704-1142-8ED5-5C1C-C75595FA6810}"/>
              </a:ext>
            </a:extLst>
          </p:cNvPr>
          <p:cNvSpPr/>
          <p:nvPr userDrawn="1"/>
        </p:nvSpPr>
        <p:spPr>
          <a:xfrm rot="5400000">
            <a:off x="3840168" y="-2355785"/>
            <a:ext cx="4508916" cy="12189252"/>
          </a:xfrm>
          <a:prstGeom prst="rect">
            <a:avLst/>
          </a:prstGeom>
          <a:solidFill>
            <a:srgbClr val="F7F7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92CB9994-6761-B1B4-01CE-599C8A877003}"/>
              </a:ext>
            </a:extLst>
          </p:cNvPr>
          <p:cNvSpPr/>
          <p:nvPr userDrawn="1"/>
        </p:nvSpPr>
        <p:spPr>
          <a:xfrm rot="5400000">
            <a:off x="3979909" y="-2492778"/>
            <a:ext cx="4234931" cy="12189252"/>
          </a:xfrm>
          <a:prstGeom prst="rect">
            <a:avLst/>
          </a:prstGeom>
          <a:solidFill>
            <a:srgbClr val="F7F7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EF0005B-4C6A-4246-835C-D260446197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773561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3200" b="1">
                <a:solidFill>
                  <a:srgbClr val="004489"/>
                </a:solidFill>
                <a:latin typeface="+mn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D810120-9E58-41C4-ADFA-754CD5F626E3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838200" y="1635853"/>
            <a:ext cx="10515600" cy="3979952"/>
          </a:xfrm>
          <a:prstGeom prst="rect">
            <a:avLst/>
          </a:prstGeom>
        </p:spPr>
        <p:txBody>
          <a:bodyPr/>
          <a:lstStyle>
            <a:lvl1pPr marL="228600" indent="-228600">
              <a:buClr>
                <a:srgbClr val="004489"/>
              </a:buClr>
              <a:buFont typeface="Wingdings" panose="05000000000000000000" pitchFamily="2" charset="2"/>
              <a:buChar char="§"/>
              <a:defRPr sz="2000">
                <a:solidFill>
                  <a:srgbClr val="0ABEEF"/>
                </a:solidFill>
                <a:latin typeface="+mn-lt"/>
              </a:defRPr>
            </a:lvl1pPr>
            <a:lvl2pPr marL="685800" indent="-228600">
              <a:buClr>
                <a:srgbClr val="004489"/>
              </a:buClr>
              <a:buFont typeface="Wingdings" panose="05000000000000000000" pitchFamily="2" charset="2"/>
              <a:buChar char="§"/>
              <a:defRPr sz="1600">
                <a:latin typeface="+mn-lt"/>
              </a:defRPr>
            </a:lvl2pPr>
            <a:lvl3pPr>
              <a:defRPr>
                <a:latin typeface="Gotham Bold"/>
              </a:defRPr>
            </a:lvl3pPr>
            <a:lvl4pPr>
              <a:defRPr>
                <a:latin typeface="Gotham Bold"/>
              </a:defRPr>
            </a:lvl4pPr>
            <a:lvl5pPr>
              <a:defRPr>
                <a:latin typeface="Gotham Bold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3D77E246-14C3-8CF4-A1BA-8B89C0A4360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87625" y="6149867"/>
            <a:ext cx="1896717" cy="343008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1899490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8" grpId="0" animBg="1"/>
    </p:bld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E43717-9BA0-47F8-A836-4138228C51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41940" y="365125"/>
            <a:ext cx="7911860" cy="1325563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3200" b="1">
                <a:solidFill>
                  <a:srgbClr val="004489"/>
                </a:solidFill>
                <a:latin typeface="+mn-lt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pic>
        <p:nvPicPr>
          <p:cNvPr id="10" name="Picture 3">
            <a:extLst>
              <a:ext uri="{FF2B5EF4-FFF2-40B4-BE49-F238E27FC236}">
                <a16:creationId xmlns:a16="http://schemas.microsoft.com/office/drawing/2014/main" id="{31A62039-B20A-D92F-265C-381CD8D73F6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2963854" cy="685800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DAFFD495-B335-E790-C95B-8131A4E132D3}"/>
              </a:ext>
            </a:extLst>
          </p:cNvPr>
          <p:cNvSpPr/>
          <p:nvPr userDrawn="1"/>
        </p:nvSpPr>
        <p:spPr>
          <a:xfrm>
            <a:off x="-24069" y="0"/>
            <a:ext cx="3019245" cy="6858000"/>
          </a:xfrm>
          <a:prstGeom prst="rect">
            <a:avLst/>
          </a:prstGeom>
          <a:solidFill>
            <a:srgbClr val="004489">
              <a:alpha val="8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+mn-lt"/>
            </a:endParaRPr>
          </a:p>
        </p:txBody>
      </p: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2559E330-FAA8-6416-7ED6-5D98DC070541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3441940" y="1963647"/>
            <a:ext cx="7368396" cy="3979952"/>
          </a:xfrm>
          <a:prstGeom prst="rect">
            <a:avLst/>
          </a:prstGeom>
        </p:spPr>
        <p:txBody>
          <a:bodyPr/>
          <a:lstStyle>
            <a:lvl1pPr marL="228600" indent="-228600">
              <a:buClr>
                <a:srgbClr val="004489"/>
              </a:buClr>
              <a:buFont typeface="Wingdings" panose="05000000000000000000" pitchFamily="2" charset="2"/>
              <a:buChar char="§"/>
              <a:defRPr sz="2000">
                <a:solidFill>
                  <a:srgbClr val="0ABEEF"/>
                </a:solidFill>
                <a:latin typeface="+mn-lt"/>
              </a:defRPr>
            </a:lvl1pPr>
            <a:lvl2pPr marL="685800" indent="-228600">
              <a:buClr>
                <a:srgbClr val="004489"/>
              </a:buClr>
              <a:buFont typeface="Wingdings" panose="05000000000000000000" pitchFamily="2" charset="2"/>
              <a:buChar char="§"/>
              <a:defRPr sz="1600">
                <a:latin typeface="+mn-lt"/>
              </a:defRPr>
            </a:lvl2pPr>
            <a:lvl3pPr>
              <a:defRPr>
                <a:latin typeface="Gotham Bold"/>
              </a:defRPr>
            </a:lvl3pPr>
            <a:lvl4pPr>
              <a:defRPr>
                <a:latin typeface="Gotham Bold"/>
              </a:defRPr>
            </a:lvl4pPr>
            <a:lvl5pPr>
              <a:defRPr>
                <a:latin typeface="Gotham Bold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E94B1BC2-B221-27B9-DCB0-B3AD4492AEC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0336695" y="223054"/>
            <a:ext cx="1571211" cy="284142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24351428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5F07DE09-3CF3-4C44-CC2F-602CB4D6525B}"/>
              </a:ext>
            </a:extLst>
          </p:cNvPr>
          <p:cNvSpPr/>
          <p:nvPr userDrawn="1"/>
        </p:nvSpPr>
        <p:spPr>
          <a:xfrm rot="5400000">
            <a:off x="3840168" y="-2355785"/>
            <a:ext cx="4508916" cy="12189252"/>
          </a:xfrm>
          <a:prstGeom prst="rect">
            <a:avLst/>
          </a:prstGeom>
          <a:solidFill>
            <a:srgbClr val="F7F7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BE43717-9BA0-47F8-A836-4138228C51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887593"/>
          </a:xfrm>
          <a:prstGeom prst="rect">
            <a:avLst/>
          </a:prstGeom>
        </p:spPr>
        <p:txBody>
          <a:bodyPr/>
          <a:lstStyle>
            <a:lvl1pPr>
              <a:defRPr sz="3200" b="1">
                <a:solidFill>
                  <a:srgbClr val="004489"/>
                </a:solidFill>
                <a:latin typeface="+mn-lt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3359900D-7D3D-68B2-BD95-EBCEEB180AC7}"/>
              </a:ext>
            </a:extLst>
          </p:cNvPr>
          <p:cNvSpPr/>
          <p:nvPr userDrawn="1"/>
        </p:nvSpPr>
        <p:spPr>
          <a:xfrm rot="5400000">
            <a:off x="3977160" y="-2492778"/>
            <a:ext cx="4234931" cy="12189252"/>
          </a:xfrm>
          <a:prstGeom prst="rect">
            <a:avLst/>
          </a:prstGeom>
          <a:solidFill>
            <a:srgbClr val="F7F7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2731DA82-B1CB-3217-DBBE-4E6F7AEB745B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838200" y="1635853"/>
            <a:ext cx="10515600" cy="3979952"/>
          </a:xfrm>
          <a:prstGeom prst="rect">
            <a:avLst/>
          </a:prstGeom>
        </p:spPr>
        <p:txBody>
          <a:bodyPr/>
          <a:lstStyle>
            <a:lvl1pPr marL="228600" indent="-228600">
              <a:buClr>
                <a:srgbClr val="004489"/>
              </a:buClr>
              <a:buFont typeface="Wingdings" panose="05000000000000000000" pitchFamily="2" charset="2"/>
              <a:buChar char="§"/>
              <a:defRPr sz="2000">
                <a:solidFill>
                  <a:srgbClr val="0ABEEF"/>
                </a:solidFill>
                <a:latin typeface="+mn-lt"/>
              </a:defRPr>
            </a:lvl1pPr>
            <a:lvl2pPr marL="685800" indent="-228600">
              <a:buClr>
                <a:srgbClr val="004489"/>
              </a:buClr>
              <a:buFont typeface="Wingdings" panose="05000000000000000000" pitchFamily="2" charset="2"/>
              <a:buChar char="§"/>
              <a:defRPr sz="1600">
                <a:latin typeface="+mn-lt"/>
              </a:defRPr>
            </a:lvl2pPr>
            <a:lvl3pPr>
              <a:defRPr>
                <a:latin typeface="Gotham Bold"/>
              </a:defRPr>
            </a:lvl3pPr>
            <a:lvl4pPr>
              <a:defRPr>
                <a:latin typeface="Gotham Bold"/>
              </a:defRPr>
            </a:lvl4pPr>
            <a:lvl5pPr>
              <a:defRPr>
                <a:latin typeface="Gotham Bold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727511B3-1990-2923-52E0-CE6274A3398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9786561" y="194879"/>
            <a:ext cx="1882805" cy="340492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4384035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7" grpId="0" animBg="1"/>
    </p:bld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F9C205F7-906B-8E13-BFBA-F8B330E8E26C}"/>
              </a:ext>
            </a:extLst>
          </p:cNvPr>
          <p:cNvSpPr/>
          <p:nvPr userDrawn="1"/>
        </p:nvSpPr>
        <p:spPr>
          <a:xfrm rot="5400000">
            <a:off x="3840168" y="-2355785"/>
            <a:ext cx="4508916" cy="12189252"/>
          </a:xfrm>
          <a:prstGeom prst="rect">
            <a:avLst/>
          </a:prstGeom>
          <a:solidFill>
            <a:srgbClr val="F7F7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BE43717-9BA0-47F8-A836-4138228C51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887593"/>
          </a:xfrm>
          <a:prstGeom prst="rect">
            <a:avLst/>
          </a:prstGeom>
        </p:spPr>
        <p:txBody>
          <a:bodyPr/>
          <a:lstStyle>
            <a:lvl1pPr>
              <a:defRPr sz="3200" b="1">
                <a:solidFill>
                  <a:srgbClr val="004489"/>
                </a:solidFill>
                <a:latin typeface="+mn-lt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3359900D-7D3D-68B2-BD95-EBCEEB180AC7}"/>
              </a:ext>
            </a:extLst>
          </p:cNvPr>
          <p:cNvSpPr/>
          <p:nvPr userDrawn="1"/>
        </p:nvSpPr>
        <p:spPr>
          <a:xfrm rot="5400000">
            <a:off x="3977160" y="-2492778"/>
            <a:ext cx="4234931" cy="12189252"/>
          </a:xfrm>
          <a:prstGeom prst="rect">
            <a:avLst/>
          </a:prstGeom>
          <a:solidFill>
            <a:srgbClr val="F7F7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2731DA82-B1CB-3217-DBBE-4E6F7AEB745B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838200" y="1635853"/>
            <a:ext cx="10515600" cy="3979952"/>
          </a:xfrm>
          <a:prstGeom prst="rect">
            <a:avLst/>
          </a:prstGeom>
        </p:spPr>
        <p:txBody>
          <a:bodyPr/>
          <a:lstStyle>
            <a:lvl1pPr marL="228600" indent="-228600">
              <a:buClr>
                <a:srgbClr val="004489"/>
              </a:buClr>
              <a:buFont typeface="Wingdings" panose="05000000000000000000" pitchFamily="2" charset="2"/>
              <a:buChar char="§"/>
              <a:defRPr sz="2000">
                <a:solidFill>
                  <a:srgbClr val="0ABEEF"/>
                </a:solidFill>
                <a:latin typeface="+mn-lt"/>
              </a:defRPr>
            </a:lvl1pPr>
            <a:lvl2pPr marL="685800" indent="-228600">
              <a:buClr>
                <a:srgbClr val="004489"/>
              </a:buClr>
              <a:buFont typeface="Wingdings" panose="05000000000000000000" pitchFamily="2" charset="2"/>
              <a:buChar char="§"/>
              <a:defRPr sz="1600">
                <a:latin typeface="+mn-lt"/>
              </a:defRPr>
            </a:lvl2pPr>
            <a:lvl3pPr>
              <a:defRPr>
                <a:latin typeface="Gotham Bold"/>
              </a:defRPr>
            </a:lvl3pPr>
            <a:lvl4pPr>
              <a:defRPr>
                <a:latin typeface="Gotham Bold"/>
              </a:defRPr>
            </a:lvl4pPr>
            <a:lvl5pPr>
              <a:defRPr>
                <a:latin typeface="Gotham Bold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9974466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7" grpId="0" animBg="1"/>
    </p:bld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D1D4183A-321C-E866-48C8-F83B4F2910B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CBDC8FF8-B79A-D79B-9CC2-A5BC5DFF2D24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4489">
              <a:alpha val="8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1200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C7A8F9CA-4297-156C-114B-7610C7C5660A}"/>
              </a:ext>
            </a:extLst>
          </p:cNvPr>
          <p:cNvSpPr/>
          <p:nvPr userDrawn="1"/>
        </p:nvSpPr>
        <p:spPr>
          <a:xfrm>
            <a:off x="516528" y="4456323"/>
            <a:ext cx="105295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1200" dirty="0">
                <a:solidFill>
                  <a:schemeClr val="bg1"/>
                </a:solidFill>
                <a:latin typeface="+mn-lt"/>
              </a:rPr>
              <a:t>Contact</a:t>
            </a:r>
          </a:p>
          <a:p>
            <a:r>
              <a:rPr lang="fr-FR" sz="1200" dirty="0">
                <a:solidFill>
                  <a:schemeClr val="bg1"/>
                </a:solidFill>
                <a:latin typeface="+mn-lt"/>
              </a:rPr>
              <a:t>__</a:t>
            </a:r>
            <a:endParaRPr lang="en-US" sz="1200" dirty="0">
              <a:latin typeface="+mn-lt"/>
            </a:endParaRPr>
          </a:p>
        </p:txBody>
      </p:sp>
      <p:grpSp>
        <p:nvGrpSpPr>
          <p:cNvPr id="7" name="Group 21">
            <a:extLst>
              <a:ext uri="{FF2B5EF4-FFF2-40B4-BE49-F238E27FC236}">
                <a16:creationId xmlns:a16="http://schemas.microsoft.com/office/drawing/2014/main" id="{ED30328D-09FF-B4DB-001A-D3B85D30BBF7}"/>
              </a:ext>
            </a:extLst>
          </p:cNvPr>
          <p:cNvGrpSpPr/>
          <p:nvPr userDrawn="1"/>
        </p:nvGrpSpPr>
        <p:grpSpPr>
          <a:xfrm>
            <a:off x="3180962" y="5147248"/>
            <a:ext cx="2925209" cy="758862"/>
            <a:chOff x="6385038" y="5502768"/>
            <a:chExt cx="2925209" cy="758862"/>
          </a:xfrm>
        </p:grpSpPr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6AF3938E-CD11-0CF9-7F12-0A71D221495A}"/>
                </a:ext>
              </a:extLst>
            </p:cNvPr>
            <p:cNvSpPr/>
            <p:nvPr/>
          </p:nvSpPr>
          <p:spPr>
            <a:xfrm>
              <a:off x="6497774" y="5502768"/>
              <a:ext cx="2812473" cy="75886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fr-FR" sz="1000" dirty="0">
                  <a:solidFill>
                    <a:schemeClr val="bg1"/>
                  </a:solidFill>
                  <a:latin typeface="+mn-lt"/>
                </a:rPr>
                <a:t>Geneva Intelligence SA</a:t>
              </a:r>
              <a:br>
                <a:rPr lang="fr-FR" sz="1000" dirty="0">
                  <a:solidFill>
                    <a:schemeClr val="bg1"/>
                  </a:solidFill>
                  <a:latin typeface="+mn-lt"/>
                </a:rPr>
              </a:br>
              <a:r>
                <a:rPr lang="fr-FR" sz="1000" dirty="0">
                  <a:solidFill>
                    <a:schemeClr val="bg1"/>
                  </a:solidFill>
                  <a:latin typeface="+mn-lt"/>
                </a:rPr>
                <a:t>Boulevard des Philosophes 17</a:t>
              </a:r>
              <a:br>
                <a:rPr lang="fr-FR" sz="1000" dirty="0">
                  <a:solidFill>
                    <a:schemeClr val="bg1"/>
                  </a:solidFill>
                  <a:latin typeface="+mn-lt"/>
                </a:rPr>
              </a:br>
              <a:r>
                <a:rPr lang="fr-FR" sz="1000" dirty="0">
                  <a:solidFill>
                    <a:schemeClr val="bg1"/>
                  </a:solidFill>
                  <a:latin typeface="+mn-lt"/>
                </a:rPr>
                <a:t>case postale 75 CH- 1211 Genève 12</a:t>
              </a:r>
              <a:endParaRPr lang="en-US" sz="1000" dirty="0">
                <a:latin typeface="+mn-lt"/>
              </a:endParaRPr>
            </a:p>
          </p:txBody>
        </p:sp>
        <p:pic>
          <p:nvPicPr>
            <p:cNvPr id="9" name="Graphic 9">
              <a:extLst>
                <a:ext uri="{FF2B5EF4-FFF2-40B4-BE49-F238E27FC236}">
                  <a16:creationId xmlns:a16="http://schemas.microsoft.com/office/drawing/2014/main" id="{2CEEA8B7-77F0-8DD8-9142-F2C17B2123F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6385038" y="5608228"/>
              <a:ext cx="148641" cy="148641"/>
            </a:xfrm>
            <a:prstGeom prst="rect">
              <a:avLst/>
            </a:prstGeom>
          </p:spPr>
        </p:pic>
      </p:grpSp>
      <p:grpSp>
        <p:nvGrpSpPr>
          <p:cNvPr id="10" name="Group 19">
            <a:extLst>
              <a:ext uri="{FF2B5EF4-FFF2-40B4-BE49-F238E27FC236}">
                <a16:creationId xmlns:a16="http://schemas.microsoft.com/office/drawing/2014/main" id="{FC75EFF8-C754-1B43-4BCF-69D5208ACF0E}"/>
              </a:ext>
            </a:extLst>
          </p:cNvPr>
          <p:cNvGrpSpPr/>
          <p:nvPr userDrawn="1"/>
        </p:nvGrpSpPr>
        <p:grpSpPr>
          <a:xfrm>
            <a:off x="634898" y="5105681"/>
            <a:ext cx="4141253" cy="758862"/>
            <a:chOff x="9366930" y="5488913"/>
            <a:chExt cx="4141253" cy="758862"/>
          </a:xfrm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58FEFD85-7B6E-5502-403B-B7D237CC2617}"/>
                </a:ext>
              </a:extLst>
            </p:cNvPr>
            <p:cNvSpPr/>
            <p:nvPr/>
          </p:nvSpPr>
          <p:spPr>
            <a:xfrm>
              <a:off x="9476510" y="5488913"/>
              <a:ext cx="4031673" cy="75886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fr-FR" sz="1000" dirty="0">
                  <a:solidFill>
                    <a:schemeClr val="bg1"/>
                  </a:solidFill>
                  <a:latin typeface="+mn-lt"/>
                </a:rPr>
                <a:t>T +41 (0)22 552 46 52</a:t>
              </a:r>
              <a:br>
                <a:rPr lang="fr-FR" sz="1000" dirty="0">
                  <a:solidFill>
                    <a:schemeClr val="bg1"/>
                  </a:solidFill>
                  <a:latin typeface="+mn-lt"/>
                </a:rPr>
              </a:br>
              <a:r>
                <a:rPr lang="fr-FR" sz="1000" dirty="0">
                  <a:solidFill>
                    <a:schemeClr val="bg1"/>
                  </a:solidFill>
                  <a:latin typeface="+mn-lt"/>
                </a:rPr>
                <a:t>contact@geneva-intelligence.ch		</a:t>
              </a:r>
              <a:br>
                <a:rPr lang="fr-FR" sz="1000" dirty="0">
                  <a:solidFill>
                    <a:schemeClr val="bg1"/>
                  </a:solidFill>
                  <a:latin typeface="+mn-lt"/>
                </a:rPr>
              </a:br>
              <a:r>
                <a:rPr lang="fr-FR" sz="1000" dirty="0">
                  <a:solidFill>
                    <a:schemeClr val="bg1"/>
                  </a:solidFill>
                  <a:latin typeface="+mn-lt"/>
                </a:rPr>
                <a:t>www.geneva-intelligence.ch</a:t>
              </a:r>
              <a:endParaRPr lang="en-US" sz="1000" dirty="0">
                <a:latin typeface="+mn-lt"/>
              </a:endParaRPr>
            </a:p>
          </p:txBody>
        </p:sp>
        <p:pic>
          <p:nvPicPr>
            <p:cNvPr id="12" name="Graphic 13">
              <a:extLst>
                <a:ext uri="{FF2B5EF4-FFF2-40B4-BE49-F238E27FC236}">
                  <a16:creationId xmlns:a16="http://schemas.microsoft.com/office/drawing/2014/main" id="{07F19385-8016-DAC4-D2F6-4B0FF31D43C1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9366930" y="5597797"/>
              <a:ext cx="134993" cy="134993"/>
            </a:xfrm>
            <a:prstGeom prst="rect">
              <a:avLst/>
            </a:prstGeom>
          </p:spPr>
        </p:pic>
        <p:pic>
          <p:nvPicPr>
            <p:cNvPr id="13" name="Graphic 15">
              <a:extLst>
                <a:ext uri="{FF2B5EF4-FFF2-40B4-BE49-F238E27FC236}">
                  <a16:creationId xmlns:a16="http://schemas.microsoft.com/office/drawing/2014/main" id="{7F149DF8-B1E8-B7E4-733E-9D70085BE17D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screen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p:blipFill>
          <p:spPr>
            <a:xfrm>
              <a:off x="9370709" y="5836413"/>
              <a:ext cx="127434" cy="127434"/>
            </a:xfrm>
            <a:prstGeom prst="rect">
              <a:avLst/>
            </a:prstGeom>
          </p:spPr>
        </p:pic>
        <p:grpSp>
          <p:nvGrpSpPr>
            <p:cNvPr id="14" name="Group 18">
              <a:extLst>
                <a:ext uri="{FF2B5EF4-FFF2-40B4-BE49-F238E27FC236}">
                  <a16:creationId xmlns:a16="http://schemas.microsoft.com/office/drawing/2014/main" id="{B94CDDF3-BDB1-7717-6E38-1188B9639025}"/>
                </a:ext>
              </a:extLst>
            </p:cNvPr>
            <p:cNvGrpSpPr/>
            <p:nvPr/>
          </p:nvGrpSpPr>
          <p:grpSpPr>
            <a:xfrm>
              <a:off x="9366930" y="6067469"/>
              <a:ext cx="134993" cy="134993"/>
              <a:chOff x="9369079" y="6105000"/>
              <a:chExt cx="134993" cy="134993"/>
            </a:xfrm>
          </p:grpSpPr>
          <p:pic>
            <p:nvPicPr>
              <p:cNvPr id="15" name="Graphic 17">
                <a:extLst>
                  <a:ext uri="{FF2B5EF4-FFF2-40B4-BE49-F238E27FC236}">
                    <a16:creationId xmlns:a16="http://schemas.microsoft.com/office/drawing/2014/main" id="{06340B2B-5FE2-D162-D23E-8943993A196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9" cstate="screen">
                <a:extLst>
                  <a:ext uri="{28A0092B-C50C-407E-A947-70E740481C1C}">
                    <a14:useLocalDpi xmlns:a14="http://schemas.microsoft.com/office/drawing/2010/main"/>
                  </a:ext>
                  <a:ext uri="{96DAC541-7B7A-43D3-8B79-37D633B846F1}">
                    <asvg:svgBlip xmlns:asvg="http://schemas.microsoft.com/office/drawing/2016/SVG/main" r:embed="rId10"/>
                  </a:ext>
                </a:extLst>
              </a:blip>
              <a:stretch>
                <a:fillRect/>
              </a:stretch>
            </p:blipFill>
            <p:spPr>
              <a:xfrm>
                <a:off x="9369079" y="6105000"/>
                <a:ext cx="134993" cy="134993"/>
              </a:xfrm>
              <a:prstGeom prst="rect">
                <a:avLst/>
              </a:prstGeom>
            </p:spPr>
          </p:pic>
          <p:pic>
            <p:nvPicPr>
              <p:cNvPr id="16" name="Graphic 20">
                <a:hlinkClick r:id="rId11"/>
                <a:extLst>
                  <a:ext uri="{FF2B5EF4-FFF2-40B4-BE49-F238E27FC236}">
                    <a16:creationId xmlns:a16="http://schemas.microsoft.com/office/drawing/2014/main" id="{EB05860B-1246-68E2-74E3-A97D305F72F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9" cstate="screen">
                <a:extLst>
                  <a:ext uri="{28A0092B-C50C-407E-A947-70E740481C1C}">
                    <a14:useLocalDpi xmlns:a14="http://schemas.microsoft.com/office/drawing/2010/main"/>
                  </a:ext>
                  <a:ext uri="{96DAC541-7B7A-43D3-8B79-37D633B846F1}">
                    <asvg:svgBlip xmlns:asvg="http://schemas.microsoft.com/office/drawing/2016/SVG/main" r:embed="rId10"/>
                  </a:ext>
                </a:extLst>
              </a:blip>
              <a:stretch>
                <a:fillRect/>
              </a:stretch>
            </p:blipFill>
            <p:spPr>
              <a:xfrm>
                <a:off x="9369079" y="6105000"/>
                <a:ext cx="134993" cy="134993"/>
              </a:xfrm>
              <a:prstGeom prst="rect">
                <a:avLst/>
              </a:prstGeom>
            </p:spPr>
          </p:pic>
        </p:grpSp>
      </p:grpSp>
      <p:pic>
        <p:nvPicPr>
          <p:cNvPr id="17" name="Graphic 4">
            <a:hlinkClick r:id="rId12"/>
            <a:extLst>
              <a:ext uri="{FF2B5EF4-FFF2-40B4-BE49-F238E27FC236}">
                <a16:creationId xmlns:a16="http://schemas.microsoft.com/office/drawing/2014/main" id="{C3A2BFF8-B76C-E121-A88E-E267495D9F5F}"/>
              </a:ext>
            </a:extLst>
          </p:cNvPr>
          <p:cNvPicPr>
            <a:picLocks noChangeAspect="1"/>
          </p:cNvPicPr>
          <p:nvPr userDrawn="1"/>
        </p:nvPicPr>
        <p:blipFill>
          <a:blip r:embed="rId13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>
            <a:off x="631609" y="6064152"/>
            <a:ext cx="198382" cy="198382"/>
          </a:xfrm>
          <a:prstGeom prst="rect">
            <a:avLst/>
          </a:prstGeom>
        </p:spPr>
      </p:pic>
      <p:pic>
        <p:nvPicPr>
          <p:cNvPr id="18" name="Graphic 8">
            <a:hlinkClick r:id="rId15"/>
            <a:extLst>
              <a:ext uri="{FF2B5EF4-FFF2-40B4-BE49-F238E27FC236}">
                <a16:creationId xmlns:a16="http://schemas.microsoft.com/office/drawing/2014/main" id="{098AE33E-7331-97C0-988C-FD19A0BF36DD}"/>
              </a:ext>
            </a:extLst>
          </p:cNvPr>
          <p:cNvPicPr>
            <a:picLocks noChangeAspect="1"/>
          </p:cNvPicPr>
          <p:nvPr userDrawn="1"/>
        </p:nvPicPr>
        <p:blipFill>
          <a:blip r:embed="rId16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17"/>
              </a:ext>
            </a:extLst>
          </a:blip>
          <a:stretch>
            <a:fillRect/>
          </a:stretch>
        </p:blipFill>
        <p:spPr>
          <a:xfrm>
            <a:off x="931539" y="6064152"/>
            <a:ext cx="198382" cy="198382"/>
          </a:xfrm>
          <a:prstGeom prst="rect">
            <a:avLst/>
          </a:prstGeom>
        </p:spPr>
      </p:pic>
      <p:cxnSp>
        <p:nvCxnSpPr>
          <p:cNvPr id="19" name="Straight Connector 14">
            <a:extLst>
              <a:ext uri="{FF2B5EF4-FFF2-40B4-BE49-F238E27FC236}">
                <a16:creationId xmlns:a16="http://schemas.microsoft.com/office/drawing/2014/main" id="{EC420100-301F-2491-2E23-FFB07BC4DFEF}"/>
              </a:ext>
            </a:extLst>
          </p:cNvPr>
          <p:cNvCxnSpPr>
            <a:cxnSpLocks/>
          </p:cNvCxnSpPr>
          <p:nvPr userDrawn="1"/>
        </p:nvCxnSpPr>
        <p:spPr>
          <a:xfrm>
            <a:off x="1235947" y="6163343"/>
            <a:ext cx="4418233" cy="0"/>
          </a:xfrm>
          <a:prstGeom prst="line">
            <a:avLst/>
          </a:prstGeom>
          <a:ln w="3175"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itle 1">
            <a:extLst>
              <a:ext uri="{FF2B5EF4-FFF2-40B4-BE49-F238E27FC236}">
                <a16:creationId xmlns:a16="http://schemas.microsoft.com/office/drawing/2014/main" id="{FCAD4C52-CDBA-AFD0-29CF-11045FB2A115}"/>
              </a:ext>
            </a:extLst>
          </p:cNvPr>
          <p:cNvSpPr txBox="1">
            <a:spLocks/>
          </p:cNvSpPr>
          <p:nvPr userDrawn="1"/>
        </p:nvSpPr>
        <p:spPr>
          <a:xfrm>
            <a:off x="2811970" y="3429000"/>
            <a:ext cx="5684420" cy="426129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Gotham Black" pitchFamily="50" charset="0"/>
                <a:ea typeface="+mj-ea"/>
                <a:cs typeface="+mj-cs"/>
              </a:defRPr>
            </a:lvl1pPr>
          </a:lstStyle>
          <a:p>
            <a:endParaRPr lang="en-US" sz="3200" b="1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21" name="Title 1">
            <a:extLst>
              <a:ext uri="{FF2B5EF4-FFF2-40B4-BE49-F238E27FC236}">
                <a16:creationId xmlns:a16="http://schemas.microsoft.com/office/drawing/2014/main" id="{FCB99370-D006-0971-6D09-C92C06B7AF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1609" y="3125473"/>
            <a:ext cx="10515600" cy="887593"/>
          </a:xfrm>
          <a:prstGeom prst="rect">
            <a:avLst/>
          </a:prstGeom>
        </p:spPr>
        <p:txBody>
          <a:bodyPr/>
          <a:lstStyle>
            <a:lvl1pPr algn="ctr">
              <a:defRPr sz="3200" b="1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2751197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1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9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7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7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20" grpId="0"/>
    </p:bld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B00597-B87A-49E0-9ACA-1D3ACD7544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3200" b="1">
                <a:solidFill>
                  <a:srgbClr val="004489"/>
                </a:solidFill>
                <a:latin typeface="+mn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930877F-A2D5-4ED6-9717-00CD1835DF32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3626269"/>
          </a:xfrm>
          <a:prstGeom prst="rect">
            <a:avLst/>
          </a:prstGeom>
        </p:spPr>
        <p:txBody>
          <a:bodyPr/>
          <a:lstStyle>
            <a:lvl1pPr marL="228600" indent="-228600">
              <a:buFontTx/>
              <a:buBlip>
                <a:blip r:embed="rId2"/>
              </a:buBlip>
              <a:defRPr sz="2000">
                <a:latin typeface="+mn-lt"/>
              </a:defRPr>
            </a:lvl1pPr>
            <a:lvl2pPr marL="685800" indent="-228600">
              <a:buFontTx/>
              <a:buBlip>
                <a:blip r:embed="rId2"/>
              </a:buBlip>
              <a:defRPr sz="1600">
                <a:latin typeface="+mn-lt"/>
              </a:defRPr>
            </a:lvl2pPr>
            <a:lvl3pPr>
              <a:defRPr>
                <a:latin typeface="Gotham Bold"/>
              </a:defRPr>
            </a:lvl3pPr>
            <a:lvl4pPr>
              <a:defRPr>
                <a:latin typeface="Gotham Bold"/>
              </a:defRPr>
            </a:lvl4pPr>
            <a:lvl5pPr>
              <a:defRPr>
                <a:latin typeface="Gotham Bold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45DD376-B1F3-488B-8B42-C41498386564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3626269"/>
          </a:xfrm>
          <a:prstGeom prst="rect">
            <a:avLst/>
          </a:prstGeom>
        </p:spPr>
        <p:txBody>
          <a:bodyPr/>
          <a:lstStyle>
            <a:lvl1pPr marL="228600" indent="-228600">
              <a:buFontTx/>
              <a:buBlip>
                <a:blip r:embed="rId2"/>
              </a:buBlip>
              <a:defRPr sz="2000">
                <a:latin typeface="+mn-lt"/>
              </a:defRPr>
            </a:lvl1pPr>
            <a:lvl2pPr marL="685800" indent="-228600">
              <a:buFontTx/>
              <a:buBlip>
                <a:blip r:embed="rId2"/>
              </a:buBlip>
              <a:defRPr sz="1600">
                <a:latin typeface="+mn-lt"/>
              </a:defRPr>
            </a:lvl2pPr>
            <a:lvl3pPr>
              <a:defRPr>
                <a:latin typeface="Gotham Bold"/>
              </a:defRPr>
            </a:lvl3pPr>
            <a:lvl4pPr>
              <a:defRPr>
                <a:latin typeface="Gotham Bold"/>
              </a:defRPr>
            </a:lvl4pPr>
            <a:lvl5pPr>
              <a:defRPr>
                <a:latin typeface="Gotham Bold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3867598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92CB9994-6761-B1B4-01CE-599C8A877003}"/>
              </a:ext>
            </a:extLst>
          </p:cNvPr>
          <p:cNvSpPr/>
          <p:nvPr userDrawn="1"/>
        </p:nvSpPr>
        <p:spPr>
          <a:xfrm rot="5400000">
            <a:off x="3977160" y="-2492778"/>
            <a:ext cx="4234931" cy="12189252"/>
          </a:xfrm>
          <a:prstGeom prst="rect">
            <a:avLst/>
          </a:prstGeom>
          <a:solidFill>
            <a:srgbClr val="F7F7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EF0005B-4C6A-4246-835C-D260446197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773561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3200" b="1">
                <a:solidFill>
                  <a:srgbClr val="004489"/>
                </a:solidFill>
                <a:latin typeface="+mn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D810120-9E58-41C4-ADFA-754CD5F626E3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838200" y="1635853"/>
            <a:ext cx="10515600" cy="3979952"/>
          </a:xfrm>
          <a:prstGeom prst="rect">
            <a:avLst/>
          </a:prstGeom>
        </p:spPr>
        <p:txBody>
          <a:bodyPr/>
          <a:lstStyle>
            <a:lvl1pPr marL="228600" indent="-228600">
              <a:buFontTx/>
              <a:buBlip>
                <a:blip r:embed="rId2"/>
              </a:buBlip>
              <a:defRPr sz="2000">
                <a:solidFill>
                  <a:srgbClr val="0ABEEF"/>
                </a:solidFill>
                <a:latin typeface="+mn-lt"/>
              </a:defRPr>
            </a:lvl1pPr>
            <a:lvl2pPr marL="685800" indent="-228600">
              <a:buFontTx/>
              <a:buBlip>
                <a:blip r:embed="rId2"/>
              </a:buBlip>
              <a:defRPr sz="1600">
                <a:latin typeface="+mn-lt"/>
              </a:defRPr>
            </a:lvl2pPr>
            <a:lvl3pPr>
              <a:defRPr>
                <a:latin typeface="Gotham Bold"/>
              </a:defRPr>
            </a:lvl3pPr>
            <a:lvl4pPr>
              <a:defRPr>
                <a:latin typeface="Gotham Bold"/>
              </a:defRPr>
            </a:lvl4pPr>
            <a:lvl5pPr>
              <a:defRPr>
                <a:latin typeface="Gotham Bold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11556834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E43717-9BA0-47F8-A836-4138228C51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41940" y="365125"/>
            <a:ext cx="7911860" cy="1325563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3200" b="1">
                <a:solidFill>
                  <a:srgbClr val="004489"/>
                </a:solidFill>
                <a:latin typeface="+mn-lt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pic>
        <p:nvPicPr>
          <p:cNvPr id="10" name="Picture 3">
            <a:extLst>
              <a:ext uri="{FF2B5EF4-FFF2-40B4-BE49-F238E27FC236}">
                <a16:creationId xmlns:a16="http://schemas.microsoft.com/office/drawing/2014/main" id="{31A62039-B20A-D92F-265C-381CD8D73F6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1053" r="19281"/>
          <a:stretch/>
        </p:blipFill>
        <p:spPr>
          <a:xfrm>
            <a:off x="0" y="0"/>
            <a:ext cx="2963854" cy="685800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DAFFD495-B335-E790-C95B-8131A4E132D3}"/>
              </a:ext>
            </a:extLst>
          </p:cNvPr>
          <p:cNvSpPr/>
          <p:nvPr userDrawn="1"/>
        </p:nvSpPr>
        <p:spPr>
          <a:xfrm>
            <a:off x="-24069" y="0"/>
            <a:ext cx="3019245" cy="6858000"/>
          </a:xfrm>
          <a:prstGeom prst="rect">
            <a:avLst/>
          </a:prstGeom>
          <a:solidFill>
            <a:srgbClr val="004489">
              <a:alpha val="8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+mn-lt"/>
            </a:endParaRPr>
          </a:p>
        </p:txBody>
      </p: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2559E330-FAA8-6416-7ED6-5D98DC070541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3441940" y="1963647"/>
            <a:ext cx="7368396" cy="3979952"/>
          </a:xfrm>
          <a:prstGeom prst="rect">
            <a:avLst/>
          </a:prstGeom>
        </p:spPr>
        <p:txBody>
          <a:bodyPr/>
          <a:lstStyle>
            <a:lvl1pPr marL="228600" indent="-228600">
              <a:buFontTx/>
              <a:buBlip>
                <a:blip r:embed="rId3"/>
              </a:buBlip>
              <a:defRPr sz="2000">
                <a:solidFill>
                  <a:srgbClr val="0ABEEF"/>
                </a:solidFill>
                <a:latin typeface="+mn-lt"/>
              </a:defRPr>
            </a:lvl1pPr>
            <a:lvl2pPr marL="685800" indent="-228600">
              <a:buFontTx/>
              <a:buBlip>
                <a:blip r:embed="rId3"/>
              </a:buBlip>
              <a:defRPr sz="1600">
                <a:latin typeface="+mn-lt"/>
              </a:defRPr>
            </a:lvl2pPr>
            <a:lvl3pPr>
              <a:defRPr>
                <a:latin typeface="Gotham Bold"/>
              </a:defRPr>
            </a:lvl3pPr>
            <a:lvl4pPr>
              <a:defRPr>
                <a:latin typeface="Gotham Bold"/>
              </a:defRPr>
            </a:lvl4pPr>
            <a:lvl5pPr>
              <a:defRPr>
                <a:latin typeface="Gotham Bold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5281126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E43717-9BA0-47F8-A836-4138228C51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887593"/>
          </a:xfrm>
          <a:prstGeom prst="rect">
            <a:avLst/>
          </a:prstGeom>
        </p:spPr>
        <p:txBody>
          <a:bodyPr/>
          <a:lstStyle>
            <a:lvl1pPr>
              <a:defRPr sz="3200" b="1">
                <a:solidFill>
                  <a:srgbClr val="004489"/>
                </a:solidFill>
                <a:latin typeface="+mn-lt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3359900D-7D3D-68B2-BD95-EBCEEB180AC7}"/>
              </a:ext>
            </a:extLst>
          </p:cNvPr>
          <p:cNvSpPr/>
          <p:nvPr userDrawn="1"/>
        </p:nvSpPr>
        <p:spPr>
          <a:xfrm rot="5400000">
            <a:off x="3977160" y="-2492778"/>
            <a:ext cx="4234931" cy="12189252"/>
          </a:xfrm>
          <a:prstGeom prst="rect">
            <a:avLst/>
          </a:prstGeom>
          <a:solidFill>
            <a:srgbClr val="F7F7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2731DA82-B1CB-3217-DBBE-4E6F7AEB745B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838200" y="1635853"/>
            <a:ext cx="10515600" cy="3979952"/>
          </a:xfrm>
          <a:prstGeom prst="rect">
            <a:avLst/>
          </a:prstGeom>
        </p:spPr>
        <p:txBody>
          <a:bodyPr/>
          <a:lstStyle>
            <a:lvl1pPr marL="228600" indent="-228600">
              <a:buFontTx/>
              <a:buBlip>
                <a:blip r:embed="rId2"/>
              </a:buBlip>
              <a:defRPr sz="2000">
                <a:solidFill>
                  <a:srgbClr val="0ABEEF"/>
                </a:solidFill>
                <a:latin typeface="+mn-lt"/>
              </a:defRPr>
            </a:lvl1pPr>
            <a:lvl2pPr marL="685800" indent="-228600">
              <a:buFontTx/>
              <a:buBlip>
                <a:blip r:embed="rId2"/>
              </a:buBlip>
              <a:defRPr sz="1600">
                <a:latin typeface="+mn-lt"/>
              </a:defRPr>
            </a:lvl2pPr>
            <a:lvl3pPr>
              <a:defRPr>
                <a:latin typeface="Gotham Bold"/>
              </a:defRPr>
            </a:lvl3pPr>
            <a:lvl4pPr>
              <a:defRPr>
                <a:latin typeface="Gotham Bold"/>
              </a:defRPr>
            </a:lvl4pPr>
            <a:lvl5pPr>
              <a:defRPr>
                <a:latin typeface="Gotham Bold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28678407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D1D4183A-321C-E866-48C8-F83B4F2910B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CBDC8FF8-B79A-D79B-9CC2-A5BC5DFF2D24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4489">
              <a:alpha val="8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1200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C7A8F9CA-4297-156C-114B-7610C7C5660A}"/>
              </a:ext>
            </a:extLst>
          </p:cNvPr>
          <p:cNvSpPr/>
          <p:nvPr userDrawn="1"/>
        </p:nvSpPr>
        <p:spPr>
          <a:xfrm>
            <a:off x="516528" y="4456323"/>
            <a:ext cx="105295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1200" dirty="0">
                <a:solidFill>
                  <a:schemeClr val="bg1"/>
                </a:solidFill>
                <a:latin typeface="+mn-lt"/>
              </a:rPr>
              <a:t>Contact</a:t>
            </a:r>
          </a:p>
          <a:p>
            <a:r>
              <a:rPr lang="fr-FR" sz="1200" dirty="0">
                <a:solidFill>
                  <a:schemeClr val="bg1"/>
                </a:solidFill>
                <a:latin typeface="+mn-lt"/>
              </a:rPr>
              <a:t>__</a:t>
            </a:r>
            <a:endParaRPr lang="en-US" sz="1200" dirty="0">
              <a:latin typeface="+mn-lt"/>
            </a:endParaRPr>
          </a:p>
        </p:txBody>
      </p:sp>
      <p:grpSp>
        <p:nvGrpSpPr>
          <p:cNvPr id="7" name="Group 21">
            <a:extLst>
              <a:ext uri="{FF2B5EF4-FFF2-40B4-BE49-F238E27FC236}">
                <a16:creationId xmlns:a16="http://schemas.microsoft.com/office/drawing/2014/main" id="{ED30328D-09FF-B4DB-001A-D3B85D30BBF7}"/>
              </a:ext>
            </a:extLst>
          </p:cNvPr>
          <p:cNvGrpSpPr/>
          <p:nvPr userDrawn="1"/>
        </p:nvGrpSpPr>
        <p:grpSpPr>
          <a:xfrm>
            <a:off x="3180962" y="5147248"/>
            <a:ext cx="2925209" cy="758862"/>
            <a:chOff x="6385038" y="5502768"/>
            <a:chExt cx="2925209" cy="758862"/>
          </a:xfrm>
        </p:grpSpPr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6AF3938E-CD11-0CF9-7F12-0A71D221495A}"/>
                </a:ext>
              </a:extLst>
            </p:cNvPr>
            <p:cNvSpPr/>
            <p:nvPr/>
          </p:nvSpPr>
          <p:spPr>
            <a:xfrm>
              <a:off x="6497774" y="5502768"/>
              <a:ext cx="2812473" cy="75886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fr-FR" sz="1000" dirty="0">
                  <a:solidFill>
                    <a:schemeClr val="bg1"/>
                  </a:solidFill>
                  <a:latin typeface="+mn-lt"/>
                </a:rPr>
                <a:t>Geneva Intelligence SA</a:t>
              </a:r>
              <a:br>
                <a:rPr lang="fr-FR" sz="1000" dirty="0">
                  <a:solidFill>
                    <a:schemeClr val="bg1"/>
                  </a:solidFill>
                  <a:latin typeface="+mn-lt"/>
                </a:rPr>
              </a:br>
              <a:r>
                <a:rPr lang="fr-FR" sz="1000" dirty="0">
                  <a:solidFill>
                    <a:schemeClr val="bg1"/>
                  </a:solidFill>
                  <a:latin typeface="+mn-lt"/>
                </a:rPr>
                <a:t>Boulevard des Philosophes 17</a:t>
              </a:r>
              <a:br>
                <a:rPr lang="fr-FR" sz="1000" dirty="0">
                  <a:solidFill>
                    <a:schemeClr val="bg1"/>
                  </a:solidFill>
                  <a:latin typeface="+mn-lt"/>
                </a:rPr>
              </a:br>
              <a:r>
                <a:rPr lang="fr-FR" sz="1000" dirty="0">
                  <a:solidFill>
                    <a:schemeClr val="bg1"/>
                  </a:solidFill>
                  <a:latin typeface="+mn-lt"/>
                </a:rPr>
                <a:t>1205 Genève </a:t>
              </a:r>
              <a:endParaRPr lang="en-US" sz="1000" dirty="0">
                <a:latin typeface="+mn-lt"/>
              </a:endParaRPr>
            </a:p>
          </p:txBody>
        </p:sp>
        <p:pic>
          <p:nvPicPr>
            <p:cNvPr id="9" name="Graphic 9">
              <a:extLst>
                <a:ext uri="{FF2B5EF4-FFF2-40B4-BE49-F238E27FC236}">
                  <a16:creationId xmlns:a16="http://schemas.microsoft.com/office/drawing/2014/main" id="{2CEEA8B7-77F0-8DD8-9142-F2C17B2123F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6385038" y="5608228"/>
              <a:ext cx="148641" cy="148641"/>
            </a:xfrm>
            <a:prstGeom prst="rect">
              <a:avLst/>
            </a:prstGeom>
          </p:spPr>
        </p:pic>
      </p:grpSp>
      <p:grpSp>
        <p:nvGrpSpPr>
          <p:cNvPr id="10" name="Group 19">
            <a:extLst>
              <a:ext uri="{FF2B5EF4-FFF2-40B4-BE49-F238E27FC236}">
                <a16:creationId xmlns:a16="http://schemas.microsoft.com/office/drawing/2014/main" id="{FC75EFF8-C754-1B43-4BCF-69D5208ACF0E}"/>
              </a:ext>
            </a:extLst>
          </p:cNvPr>
          <p:cNvGrpSpPr/>
          <p:nvPr userDrawn="1"/>
        </p:nvGrpSpPr>
        <p:grpSpPr>
          <a:xfrm>
            <a:off x="634898" y="5105681"/>
            <a:ext cx="4141253" cy="758862"/>
            <a:chOff x="9366930" y="5488913"/>
            <a:chExt cx="4141253" cy="758862"/>
          </a:xfrm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58FEFD85-7B6E-5502-403B-B7D237CC2617}"/>
                </a:ext>
              </a:extLst>
            </p:cNvPr>
            <p:cNvSpPr/>
            <p:nvPr/>
          </p:nvSpPr>
          <p:spPr>
            <a:xfrm>
              <a:off x="9476510" y="5488913"/>
              <a:ext cx="4031673" cy="75886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fr-FR" sz="1000" dirty="0">
                  <a:solidFill>
                    <a:schemeClr val="bg1"/>
                  </a:solidFill>
                  <a:latin typeface="+mn-lt"/>
                </a:rPr>
                <a:t>T +41 (0)22 552 46 52</a:t>
              </a:r>
              <a:br>
                <a:rPr lang="fr-FR" sz="1000" dirty="0">
                  <a:solidFill>
                    <a:schemeClr val="bg1"/>
                  </a:solidFill>
                  <a:latin typeface="+mn-lt"/>
                </a:rPr>
              </a:br>
              <a:r>
                <a:rPr lang="fr-FR" sz="1000" dirty="0">
                  <a:solidFill>
                    <a:schemeClr val="bg1"/>
                  </a:solidFill>
                  <a:latin typeface="+mn-lt"/>
                </a:rPr>
                <a:t>contact@geneva-intelligence.ch		</a:t>
              </a:r>
              <a:br>
                <a:rPr lang="fr-FR" sz="1000" dirty="0">
                  <a:solidFill>
                    <a:schemeClr val="bg1"/>
                  </a:solidFill>
                  <a:latin typeface="+mn-lt"/>
                </a:rPr>
              </a:br>
              <a:r>
                <a:rPr lang="fr-FR" sz="1000" dirty="0">
                  <a:solidFill>
                    <a:schemeClr val="bg1"/>
                  </a:solidFill>
                  <a:latin typeface="+mn-lt"/>
                </a:rPr>
                <a:t>www.geneva-intelligence.ch</a:t>
              </a:r>
              <a:endParaRPr lang="en-US" sz="1000" dirty="0">
                <a:latin typeface="+mn-lt"/>
              </a:endParaRPr>
            </a:p>
          </p:txBody>
        </p:sp>
        <p:pic>
          <p:nvPicPr>
            <p:cNvPr id="12" name="Graphic 13">
              <a:extLst>
                <a:ext uri="{FF2B5EF4-FFF2-40B4-BE49-F238E27FC236}">
                  <a16:creationId xmlns:a16="http://schemas.microsoft.com/office/drawing/2014/main" id="{07F19385-8016-DAC4-D2F6-4B0FF31D43C1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9366930" y="5597797"/>
              <a:ext cx="134993" cy="134993"/>
            </a:xfrm>
            <a:prstGeom prst="rect">
              <a:avLst/>
            </a:prstGeom>
          </p:spPr>
        </p:pic>
        <p:pic>
          <p:nvPicPr>
            <p:cNvPr id="13" name="Graphic 15">
              <a:extLst>
                <a:ext uri="{FF2B5EF4-FFF2-40B4-BE49-F238E27FC236}">
                  <a16:creationId xmlns:a16="http://schemas.microsoft.com/office/drawing/2014/main" id="{7F149DF8-B1E8-B7E4-733E-9D70085BE17D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email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p:blipFill>
          <p:spPr>
            <a:xfrm>
              <a:off x="9370709" y="5836413"/>
              <a:ext cx="127434" cy="127434"/>
            </a:xfrm>
            <a:prstGeom prst="rect">
              <a:avLst/>
            </a:prstGeom>
          </p:spPr>
        </p:pic>
        <p:grpSp>
          <p:nvGrpSpPr>
            <p:cNvPr id="14" name="Group 18">
              <a:extLst>
                <a:ext uri="{FF2B5EF4-FFF2-40B4-BE49-F238E27FC236}">
                  <a16:creationId xmlns:a16="http://schemas.microsoft.com/office/drawing/2014/main" id="{B94CDDF3-BDB1-7717-6E38-1188B9639025}"/>
                </a:ext>
              </a:extLst>
            </p:cNvPr>
            <p:cNvGrpSpPr/>
            <p:nvPr/>
          </p:nvGrpSpPr>
          <p:grpSpPr>
            <a:xfrm>
              <a:off x="9366930" y="6067469"/>
              <a:ext cx="134993" cy="134993"/>
              <a:chOff x="9369079" y="6105000"/>
              <a:chExt cx="134993" cy="134993"/>
            </a:xfrm>
          </p:grpSpPr>
          <p:pic>
            <p:nvPicPr>
              <p:cNvPr id="15" name="Graphic 17">
                <a:extLst>
                  <a:ext uri="{FF2B5EF4-FFF2-40B4-BE49-F238E27FC236}">
                    <a16:creationId xmlns:a16="http://schemas.microsoft.com/office/drawing/2014/main" id="{06340B2B-5FE2-D162-D23E-8943993A196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9" cstate="email">
                <a:extLst>
                  <a:ext uri="{28A0092B-C50C-407E-A947-70E740481C1C}">
                    <a14:useLocalDpi xmlns:a14="http://schemas.microsoft.com/office/drawing/2010/main"/>
                  </a:ext>
                  <a:ext uri="{96DAC541-7B7A-43D3-8B79-37D633B846F1}">
                    <asvg:svgBlip xmlns:asvg="http://schemas.microsoft.com/office/drawing/2016/SVG/main" r:embed="rId10"/>
                  </a:ext>
                </a:extLst>
              </a:blip>
              <a:stretch>
                <a:fillRect/>
              </a:stretch>
            </p:blipFill>
            <p:spPr>
              <a:xfrm>
                <a:off x="9369079" y="6105000"/>
                <a:ext cx="134993" cy="134993"/>
              </a:xfrm>
              <a:prstGeom prst="rect">
                <a:avLst/>
              </a:prstGeom>
            </p:spPr>
          </p:pic>
          <p:pic>
            <p:nvPicPr>
              <p:cNvPr id="16" name="Graphic 20">
                <a:hlinkClick r:id="rId11"/>
                <a:extLst>
                  <a:ext uri="{FF2B5EF4-FFF2-40B4-BE49-F238E27FC236}">
                    <a16:creationId xmlns:a16="http://schemas.microsoft.com/office/drawing/2014/main" id="{EB05860B-1246-68E2-74E3-A97D305F72F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9" cstate="email">
                <a:extLst>
                  <a:ext uri="{28A0092B-C50C-407E-A947-70E740481C1C}">
                    <a14:useLocalDpi xmlns:a14="http://schemas.microsoft.com/office/drawing/2010/main"/>
                  </a:ext>
                  <a:ext uri="{96DAC541-7B7A-43D3-8B79-37D633B846F1}">
                    <asvg:svgBlip xmlns:asvg="http://schemas.microsoft.com/office/drawing/2016/SVG/main" r:embed="rId10"/>
                  </a:ext>
                </a:extLst>
              </a:blip>
              <a:stretch>
                <a:fillRect/>
              </a:stretch>
            </p:blipFill>
            <p:spPr>
              <a:xfrm>
                <a:off x="9369079" y="6105000"/>
                <a:ext cx="134993" cy="134993"/>
              </a:xfrm>
              <a:prstGeom prst="rect">
                <a:avLst/>
              </a:prstGeom>
            </p:spPr>
          </p:pic>
        </p:grpSp>
      </p:grpSp>
      <p:pic>
        <p:nvPicPr>
          <p:cNvPr id="17" name="Graphic 4">
            <a:hlinkClick r:id="rId12"/>
            <a:extLst>
              <a:ext uri="{FF2B5EF4-FFF2-40B4-BE49-F238E27FC236}">
                <a16:creationId xmlns:a16="http://schemas.microsoft.com/office/drawing/2014/main" id="{C3A2BFF8-B76C-E121-A88E-E267495D9F5F}"/>
              </a:ext>
            </a:extLst>
          </p:cNvPr>
          <p:cNvPicPr>
            <a:picLocks noChangeAspect="1"/>
          </p:cNvPicPr>
          <p:nvPr userDrawn="1"/>
        </p:nvPicPr>
        <p:blipFill>
          <a:blip r:embed="rId13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>
            <a:off x="631609" y="6064152"/>
            <a:ext cx="198382" cy="198382"/>
          </a:xfrm>
          <a:prstGeom prst="rect">
            <a:avLst/>
          </a:prstGeom>
        </p:spPr>
      </p:pic>
      <p:pic>
        <p:nvPicPr>
          <p:cNvPr id="18" name="Graphic 8">
            <a:hlinkClick r:id="rId15"/>
            <a:extLst>
              <a:ext uri="{FF2B5EF4-FFF2-40B4-BE49-F238E27FC236}">
                <a16:creationId xmlns:a16="http://schemas.microsoft.com/office/drawing/2014/main" id="{098AE33E-7331-97C0-988C-FD19A0BF36DD}"/>
              </a:ext>
            </a:extLst>
          </p:cNvPr>
          <p:cNvPicPr>
            <a:picLocks noChangeAspect="1"/>
          </p:cNvPicPr>
          <p:nvPr userDrawn="1"/>
        </p:nvPicPr>
        <p:blipFill>
          <a:blip r:embed="rId16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17"/>
              </a:ext>
            </a:extLst>
          </a:blip>
          <a:stretch>
            <a:fillRect/>
          </a:stretch>
        </p:blipFill>
        <p:spPr>
          <a:xfrm>
            <a:off x="931539" y="6064152"/>
            <a:ext cx="198382" cy="198382"/>
          </a:xfrm>
          <a:prstGeom prst="rect">
            <a:avLst/>
          </a:prstGeom>
        </p:spPr>
      </p:pic>
      <p:cxnSp>
        <p:nvCxnSpPr>
          <p:cNvPr id="19" name="Straight Connector 14">
            <a:extLst>
              <a:ext uri="{FF2B5EF4-FFF2-40B4-BE49-F238E27FC236}">
                <a16:creationId xmlns:a16="http://schemas.microsoft.com/office/drawing/2014/main" id="{EC420100-301F-2491-2E23-FFB07BC4DFEF}"/>
              </a:ext>
            </a:extLst>
          </p:cNvPr>
          <p:cNvCxnSpPr>
            <a:cxnSpLocks/>
          </p:cNvCxnSpPr>
          <p:nvPr userDrawn="1"/>
        </p:nvCxnSpPr>
        <p:spPr>
          <a:xfrm>
            <a:off x="1235947" y="6163343"/>
            <a:ext cx="4418233" cy="0"/>
          </a:xfrm>
          <a:prstGeom prst="line">
            <a:avLst/>
          </a:prstGeom>
          <a:ln w="3175"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itle 1">
            <a:extLst>
              <a:ext uri="{FF2B5EF4-FFF2-40B4-BE49-F238E27FC236}">
                <a16:creationId xmlns:a16="http://schemas.microsoft.com/office/drawing/2014/main" id="{FCAD4C52-CDBA-AFD0-29CF-11045FB2A115}"/>
              </a:ext>
            </a:extLst>
          </p:cNvPr>
          <p:cNvSpPr txBox="1">
            <a:spLocks/>
          </p:cNvSpPr>
          <p:nvPr userDrawn="1"/>
        </p:nvSpPr>
        <p:spPr>
          <a:xfrm>
            <a:off x="2811970" y="3429000"/>
            <a:ext cx="5684420" cy="426129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Gotham Black" pitchFamily="50" charset="0"/>
                <a:ea typeface="+mj-ea"/>
                <a:cs typeface="+mj-cs"/>
              </a:defRPr>
            </a:lvl1pPr>
          </a:lstStyle>
          <a:p>
            <a:endParaRPr lang="en-US" sz="3200" b="1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21" name="Title 1">
            <a:extLst>
              <a:ext uri="{FF2B5EF4-FFF2-40B4-BE49-F238E27FC236}">
                <a16:creationId xmlns:a16="http://schemas.microsoft.com/office/drawing/2014/main" id="{FCB99370-D006-0971-6D09-C92C06B7AF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1609" y="3125473"/>
            <a:ext cx="10515600" cy="887593"/>
          </a:xfrm>
          <a:prstGeom prst="rect">
            <a:avLst/>
          </a:prstGeom>
        </p:spPr>
        <p:txBody>
          <a:bodyPr/>
          <a:lstStyle>
            <a:lvl1pPr algn="ctr">
              <a:defRPr sz="3200" b="1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4960197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1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9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7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7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6" grpId="1"/>
      <p:bldP spid="20" grpId="0"/>
      <p:bldP spid="20" grpId="1"/>
    </p:bld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3">
            <a:extLst>
              <a:ext uri="{FF2B5EF4-FFF2-40B4-BE49-F238E27FC236}">
                <a16:creationId xmlns:a16="http://schemas.microsoft.com/office/drawing/2014/main" id="{C6980572-9816-857A-395E-DDE38F3F08F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5564428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BA466A0D-EA91-1B02-5123-28099590DEDD}"/>
              </a:ext>
            </a:extLst>
          </p:cNvPr>
          <p:cNvSpPr/>
          <p:nvPr userDrawn="1"/>
        </p:nvSpPr>
        <p:spPr>
          <a:xfrm>
            <a:off x="0" y="0"/>
            <a:ext cx="12192000" cy="5564429"/>
          </a:xfrm>
          <a:prstGeom prst="rect">
            <a:avLst/>
          </a:prstGeom>
          <a:solidFill>
            <a:srgbClr val="004489">
              <a:alpha val="8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en-US" dirty="0">
              <a:latin typeface="+mn-lt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C60E16F-5E57-49BD-8474-523C7965BE7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67419" y="1197184"/>
            <a:ext cx="9144000" cy="2387600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4800" b="1">
                <a:solidFill>
                  <a:srgbClr val="FFFFFF"/>
                </a:solidFill>
                <a:latin typeface="+mn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03E435F-93D5-41E1-B7A9-6B4B307987A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67419" y="3736249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400">
                <a:solidFill>
                  <a:srgbClr val="FFFFFF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A20785AB-389E-1D37-CAB8-5798723DB052}"/>
              </a:ext>
            </a:extLst>
          </p:cNvPr>
          <p:cNvSpPr/>
          <p:nvPr userDrawn="1"/>
        </p:nvSpPr>
        <p:spPr>
          <a:xfrm>
            <a:off x="387845" y="3704782"/>
            <a:ext cx="485152" cy="45720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lt"/>
            </a:endParaRP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83825116-4097-5A11-521B-3BAB8BA96D5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267419" y="6198175"/>
            <a:ext cx="2068168" cy="374014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9031808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7591FBD9-DFD5-EA24-6525-F7D839BF9CA4}"/>
              </a:ext>
            </a:extLst>
          </p:cNvPr>
          <p:cNvSpPr/>
          <p:nvPr userDrawn="1"/>
        </p:nvSpPr>
        <p:spPr>
          <a:xfrm rot="5400000">
            <a:off x="3545238" y="-2441992"/>
            <a:ext cx="5098775" cy="12189252"/>
          </a:xfrm>
          <a:prstGeom prst="rect">
            <a:avLst/>
          </a:prstGeom>
          <a:solidFill>
            <a:srgbClr val="F7F7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FB00597-B87A-49E0-9ACA-1D3ACD7544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3200" b="1">
                <a:solidFill>
                  <a:srgbClr val="004489"/>
                </a:solidFill>
                <a:latin typeface="+mn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930877F-A2D5-4ED6-9717-00CD1835DF32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3626269"/>
          </a:xfrm>
          <a:prstGeom prst="rect">
            <a:avLst/>
          </a:prstGeom>
        </p:spPr>
        <p:txBody>
          <a:bodyPr/>
          <a:lstStyle>
            <a:lvl1pPr marL="228600" indent="-228600">
              <a:buClr>
                <a:srgbClr val="004489"/>
              </a:buClr>
              <a:buFont typeface="Wingdings" panose="05000000000000000000" pitchFamily="2" charset="2"/>
              <a:buChar char="§"/>
              <a:defRPr sz="2000">
                <a:latin typeface="+mn-lt"/>
              </a:defRPr>
            </a:lvl1pPr>
            <a:lvl2pPr marL="685800" indent="-228600">
              <a:buClr>
                <a:srgbClr val="004489"/>
              </a:buClr>
              <a:buFont typeface="Wingdings" panose="05000000000000000000" pitchFamily="2" charset="2"/>
              <a:buChar char="§"/>
              <a:defRPr sz="1600">
                <a:latin typeface="+mn-lt"/>
              </a:defRPr>
            </a:lvl2pPr>
            <a:lvl3pPr>
              <a:defRPr>
                <a:latin typeface="Gotham Bold"/>
              </a:defRPr>
            </a:lvl3pPr>
            <a:lvl4pPr>
              <a:defRPr>
                <a:latin typeface="Gotham Bold"/>
              </a:defRPr>
            </a:lvl4pPr>
            <a:lvl5pPr>
              <a:defRPr>
                <a:latin typeface="Gotham Bold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45DD376-B1F3-488B-8B42-C41498386564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3626269"/>
          </a:xfrm>
          <a:prstGeom prst="rect">
            <a:avLst/>
          </a:prstGeom>
        </p:spPr>
        <p:txBody>
          <a:bodyPr/>
          <a:lstStyle>
            <a:lvl1pPr marL="228600" indent="-228600">
              <a:buClr>
                <a:srgbClr val="004489"/>
              </a:buClr>
              <a:buFont typeface="Wingdings" panose="05000000000000000000" pitchFamily="2" charset="2"/>
              <a:buChar char="§"/>
              <a:defRPr sz="2000">
                <a:latin typeface="+mn-lt"/>
              </a:defRPr>
            </a:lvl1pPr>
            <a:lvl2pPr marL="685800" indent="-228600">
              <a:buClr>
                <a:srgbClr val="004489"/>
              </a:buClr>
              <a:buFont typeface="Wingdings" panose="05000000000000000000" pitchFamily="2" charset="2"/>
              <a:buChar char="§"/>
              <a:defRPr sz="1600">
                <a:latin typeface="+mn-lt"/>
              </a:defRPr>
            </a:lvl2pPr>
            <a:lvl3pPr>
              <a:defRPr>
                <a:latin typeface="Gotham Bold"/>
              </a:defRPr>
            </a:lvl3pPr>
            <a:lvl4pPr>
              <a:defRPr>
                <a:latin typeface="Gotham Bold"/>
              </a:defRPr>
            </a:lvl4pPr>
            <a:lvl5pPr>
              <a:defRPr>
                <a:latin typeface="Gotham Bold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3BDF2C05-C9B3-56AC-3E46-79CE8D19BB8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0098155" y="230188"/>
            <a:ext cx="1789871" cy="32368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9335141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C3EDC09A-2CC8-F1B5-51F9-B7C54C697AB7}"/>
              </a:ext>
            </a:extLst>
          </p:cNvPr>
          <p:cNvSpPr/>
          <p:nvPr userDrawn="1"/>
        </p:nvSpPr>
        <p:spPr>
          <a:xfrm rot="5400000">
            <a:off x="3599904" y="-2496657"/>
            <a:ext cx="4989443" cy="12189252"/>
          </a:xfrm>
          <a:prstGeom prst="rect">
            <a:avLst/>
          </a:prstGeom>
          <a:solidFill>
            <a:srgbClr val="F7F7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FB00597-B87A-49E0-9ACA-1D3ACD7544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3200" b="1">
                <a:solidFill>
                  <a:srgbClr val="004489"/>
                </a:solidFill>
                <a:latin typeface="+mn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930877F-A2D5-4ED6-9717-00CD1835DF32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3626269"/>
          </a:xfrm>
          <a:prstGeom prst="rect">
            <a:avLst/>
          </a:prstGeom>
        </p:spPr>
        <p:txBody>
          <a:bodyPr/>
          <a:lstStyle>
            <a:lvl1pPr marL="228600" indent="-228600">
              <a:buClr>
                <a:srgbClr val="004489"/>
              </a:buClr>
              <a:buFont typeface="Wingdings" panose="05000000000000000000" pitchFamily="2" charset="2"/>
              <a:buChar char="§"/>
              <a:defRPr sz="2000">
                <a:latin typeface="+mn-lt"/>
              </a:defRPr>
            </a:lvl1pPr>
            <a:lvl2pPr marL="685800" indent="-228600">
              <a:buClr>
                <a:srgbClr val="004489"/>
              </a:buClr>
              <a:buFont typeface="Wingdings" panose="05000000000000000000" pitchFamily="2" charset="2"/>
              <a:buChar char="§"/>
              <a:defRPr sz="1600">
                <a:latin typeface="+mn-lt"/>
              </a:defRPr>
            </a:lvl2pPr>
            <a:lvl3pPr>
              <a:defRPr>
                <a:latin typeface="Gotham Bold"/>
              </a:defRPr>
            </a:lvl3pPr>
            <a:lvl4pPr>
              <a:defRPr>
                <a:latin typeface="Gotham Bold"/>
              </a:defRPr>
            </a:lvl4pPr>
            <a:lvl5pPr>
              <a:defRPr>
                <a:latin typeface="Gotham Bold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45DD376-B1F3-488B-8B42-C41498386564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3626269"/>
          </a:xfrm>
          <a:prstGeom prst="rect">
            <a:avLst/>
          </a:prstGeom>
        </p:spPr>
        <p:txBody>
          <a:bodyPr/>
          <a:lstStyle>
            <a:lvl1pPr marL="228600" indent="-228600">
              <a:buClr>
                <a:srgbClr val="004489"/>
              </a:buClr>
              <a:buFont typeface="Wingdings" panose="05000000000000000000" pitchFamily="2" charset="2"/>
              <a:buChar char="§"/>
              <a:defRPr sz="2000">
                <a:latin typeface="+mn-lt"/>
              </a:defRPr>
            </a:lvl1pPr>
            <a:lvl2pPr marL="685800" indent="-228600">
              <a:buClr>
                <a:srgbClr val="004489"/>
              </a:buClr>
              <a:buFont typeface="Wingdings" panose="05000000000000000000" pitchFamily="2" charset="2"/>
              <a:buChar char="§"/>
              <a:defRPr sz="1600">
                <a:latin typeface="+mn-lt"/>
              </a:defRPr>
            </a:lvl2pPr>
            <a:lvl3pPr>
              <a:defRPr>
                <a:latin typeface="Gotham Bold"/>
              </a:defRPr>
            </a:lvl3pPr>
            <a:lvl4pPr>
              <a:defRPr>
                <a:latin typeface="Gotham Bold"/>
              </a:defRPr>
            </a:lvl4pPr>
            <a:lvl5pPr>
              <a:defRPr>
                <a:latin typeface="Gotham Bold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15819486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.xml"/><Relationship Id="rId3" Type="http://schemas.openxmlformats.org/officeDocument/2006/relationships/slideLayout" Target="../slideLayouts/slideLayout9.xml"/><Relationship Id="rId7" Type="http://schemas.openxmlformats.org/officeDocument/2006/relationships/slideLayout" Target="../slideLayouts/slideLayout13.xml"/><Relationship Id="rId2" Type="http://schemas.openxmlformats.org/officeDocument/2006/relationships/slideLayout" Target="../slideLayouts/slideLayout8.xml"/><Relationship Id="rId1" Type="http://schemas.openxmlformats.org/officeDocument/2006/relationships/slideLayout" Target="../slideLayouts/slideLayout7.xml"/><Relationship Id="rId6" Type="http://schemas.openxmlformats.org/officeDocument/2006/relationships/slideLayout" Target="../slideLayouts/slideLayout12.xml"/><Relationship Id="rId5" Type="http://schemas.openxmlformats.org/officeDocument/2006/relationships/slideLayout" Target="../slideLayouts/slideLayout11.xml"/><Relationship Id="rId10" Type="http://schemas.openxmlformats.org/officeDocument/2006/relationships/theme" Target="../theme/theme2.xml"/><Relationship Id="rId4" Type="http://schemas.openxmlformats.org/officeDocument/2006/relationships/slideLayout" Target="../slideLayouts/slideLayout10.xml"/><Relationship Id="rId9" Type="http://schemas.openxmlformats.org/officeDocument/2006/relationships/slideLayout" Target="../slideLayouts/slideLayout1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78908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2" r:id="rId2"/>
    <p:sldLayoutId id="2147483650" r:id="rId3"/>
    <p:sldLayoutId id="2147483654" r:id="rId4"/>
    <p:sldLayoutId id="2147483660" r:id="rId5"/>
    <p:sldLayoutId id="2147483661" r:id="rId6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369117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  <p:sldLayoutId id="2147483668" r:id="rId2"/>
    <p:sldLayoutId id="2147483669" r:id="rId3"/>
    <p:sldLayoutId id="2147483670" r:id="rId4"/>
    <p:sldLayoutId id="2147483671" r:id="rId5"/>
    <p:sldLayoutId id="2147483672" r:id="rId6"/>
    <p:sldLayoutId id="2147483673" r:id="rId7"/>
    <p:sldLayoutId id="2147483674" r:id="rId8"/>
    <p:sldLayoutId id="2147483675" r:id="rId9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.xml"/><Relationship Id="rId13" Type="http://schemas.openxmlformats.org/officeDocument/2006/relationships/image" Target="../media/image28.png"/><Relationship Id="rId3" Type="http://schemas.openxmlformats.org/officeDocument/2006/relationships/tags" Target="../tags/tag3.xml"/><Relationship Id="rId7" Type="http://schemas.openxmlformats.org/officeDocument/2006/relationships/tags" Target="../tags/tag7.xml"/><Relationship Id="rId12" Type="http://schemas.openxmlformats.org/officeDocument/2006/relationships/image" Target="../media/image27.png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6" Type="http://schemas.openxmlformats.org/officeDocument/2006/relationships/tags" Target="../tags/tag6.xml"/><Relationship Id="rId11" Type="http://schemas.openxmlformats.org/officeDocument/2006/relationships/image" Target="../media/image26.png"/><Relationship Id="rId5" Type="http://schemas.openxmlformats.org/officeDocument/2006/relationships/tags" Target="../tags/tag5.xml"/><Relationship Id="rId10" Type="http://schemas.openxmlformats.org/officeDocument/2006/relationships/image" Target="../media/image25.png"/><Relationship Id="rId4" Type="http://schemas.openxmlformats.org/officeDocument/2006/relationships/tags" Target="../tags/tag4.xml"/><Relationship Id="rId9" Type="http://schemas.openxmlformats.org/officeDocument/2006/relationships/image" Target="../media/image24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tags" Target="../tags/tag67.xml"/><Relationship Id="rId13" Type="http://schemas.openxmlformats.org/officeDocument/2006/relationships/tags" Target="../tags/tag72.xml"/><Relationship Id="rId18" Type="http://schemas.openxmlformats.org/officeDocument/2006/relationships/image" Target="../media/image82.png"/><Relationship Id="rId3" Type="http://schemas.openxmlformats.org/officeDocument/2006/relationships/tags" Target="../tags/tag62.xml"/><Relationship Id="rId21" Type="http://schemas.openxmlformats.org/officeDocument/2006/relationships/image" Target="../media/image85.png"/><Relationship Id="rId7" Type="http://schemas.openxmlformats.org/officeDocument/2006/relationships/tags" Target="../tags/tag66.xml"/><Relationship Id="rId12" Type="http://schemas.openxmlformats.org/officeDocument/2006/relationships/tags" Target="../tags/tag71.xml"/><Relationship Id="rId17" Type="http://schemas.openxmlformats.org/officeDocument/2006/relationships/image" Target="../media/image81.png"/><Relationship Id="rId2" Type="http://schemas.openxmlformats.org/officeDocument/2006/relationships/tags" Target="../tags/tag61.xml"/><Relationship Id="rId16" Type="http://schemas.openxmlformats.org/officeDocument/2006/relationships/slideLayout" Target="../slideLayouts/slideLayout12.xml"/><Relationship Id="rId20" Type="http://schemas.openxmlformats.org/officeDocument/2006/relationships/image" Target="../media/image84.png"/><Relationship Id="rId1" Type="http://schemas.openxmlformats.org/officeDocument/2006/relationships/tags" Target="../tags/tag60.xml"/><Relationship Id="rId6" Type="http://schemas.openxmlformats.org/officeDocument/2006/relationships/tags" Target="../tags/tag65.xml"/><Relationship Id="rId11" Type="http://schemas.openxmlformats.org/officeDocument/2006/relationships/tags" Target="../tags/tag70.xml"/><Relationship Id="rId5" Type="http://schemas.openxmlformats.org/officeDocument/2006/relationships/tags" Target="../tags/tag64.xml"/><Relationship Id="rId15" Type="http://schemas.openxmlformats.org/officeDocument/2006/relationships/tags" Target="../tags/tag74.xml"/><Relationship Id="rId10" Type="http://schemas.openxmlformats.org/officeDocument/2006/relationships/tags" Target="../tags/tag69.xml"/><Relationship Id="rId19" Type="http://schemas.openxmlformats.org/officeDocument/2006/relationships/image" Target="../media/image83.png"/><Relationship Id="rId4" Type="http://schemas.openxmlformats.org/officeDocument/2006/relationships/tags" Target="../tags/tag63.xml"/><Relationship Id="rId9" Type="http://schemas.openxmlformats.org/officeDocument/2006/relationships/tags" Target="../tags/tag68.xml"/><Relationship Id="rId14" Type="http://schemas.openxmlformats.org/officeDocument/2006/relationships/tags" Target="../tags/tag73.xml"/><Relationship Id="rId22" Type="http://schemas.openxmlformats.org/officeDocument/2006/relationships/image" Target="../media/image86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2.xml"/><Relationship Id="rId1" Type="http://schemas.openxmlformats.org/officeDocument/2006/relationships/tags" Target="../tags/tag75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tags" Target="../tags/tag83.xml"/><Relationship Id="rId3" Type="http://schemas.openxmlformats.org/officeDocument/2006/relationships/tags" Target="../tags/tag78.xml"/><Relationship Id="rId7" Type="http://schemas.openxmlformats.org/officeDocument/2006/relationships/tags" Target="../tags/tag82.xml"/><Relationship Id="rId2" Type="http://schemas.openxmlformats.org/officeDocument/2006/relationships/tags" Target="../tags/tag77.xml"/><Relationship Id="rId1" Type="http://schemas.openxmlformats.org/officeDocument/2006/relationships/tags" Target="../tags/tag76.xml"/><Relationship Id="rId6" Type="http://schemas.openxmlformats.org/officeDocument/2006/relationships/tags" Target="../tags/tag81.xml"/><Relationship Id="rId5" Type="http://schemas.openxmlformats.org/officeDocument/2006/relationships/tags" Target="../tags/tag80.xml"/><Relationship Id="rId10" Type="http://schemas.openxmlformats.org/officeDocument/2006/relationships/image" Target="../media/image87.png"/><Relationship Id="rId4" Type="http://schemas.openxmlformats.org/officeDocument/2006/relationships/tags" Target="../tags/tag79.xml"/><Relationship Id="rId9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tags" Target="../tags/tag91.xml"/><Relationship Id="rId3" Type="http://schemas.openxmlformats.org/officeDocument/2006/relationships/tags" Target="../tags/tag86.xml"/><Relationship Id="rId7" Type="http://schemas.openxmlformats.org/officeDocument/2006/relationships/tags" Target="../tags/tag90.xml"/><Relationship Id="rId2" Type="http://schemas.openxmlformats.org/officeDocument/2006/relationships/tags" Target="../tags/tag85.xml"/><Relationship Id="rId1" Type="http://schemas.openxmlformats.org/officeDocument/2006/relationships/tags" Target="../tags/tag84.xml"/><Relationship Id="rId6" Type="http://schemas.openxmlformats.org/officeDocument/2006/relationships/tags" Target="../tags/tag89.xml"/><Relationship Id="rId5" Type="http://schemas.openxmlformats.org/officeDocument/2006/relationships/tags" Target="../tags/tag88.xml"/><Relationship Id="rId10" Type="http://schemas.openxmlformats.org/officeDocument/2006/relationships/image" Target="../media/image88.png"/><Relationship Id="rId4" Type="http://schemas.openxmlformats.org/officeDocument/2006/relationships/tags" Target="../tags/tag87.xml"/><Relationship Id="rId9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.xml"/><Relationship Id="rId3" Type="http://schemas.openxmlformats.org/officeDocument/2006/relationships/tags" Target="../tags/tag94.xml"/><Relationship Id="rId7" Type="http://schemas.openxmlformats.org/officeDocument/2006/relationships/tags" Target="../tags/tag98.xml"/><Relationship Id="rId2" Type="http://schemas.openxmlformats.org/officeDocument/2006/relationships/tags" Target="../tags/tag93.xml"/><Relationship Id="rId1" Type="http://schemas.openxmlformats.org/officeDocument/2006/relationships/tags" Target="../tags/tag92.xml"/><Relationship Id="rId6" Type="http://schemas.openxmlformats.org/officeDocument/2006/relationships/tags" Target="../tags/tag97.xml"/><Relationship Id="rId5" Type="http://schemas.openxmlformats.org/officeDocument/2006/relationships/tags" Target="../tags/tag96.xml"/><Relationship Id="rId4" Type="http://schemas.openxmlformats.org/officeDocument/2006/relationships/tags" Target="../tags/tag95.xml"/><Relationship Id="rId9" Type="http://schemas.openxmlformats.org/officeDocument/2006/relationships/image" Target="../media/image89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6.xml"/><Relationship Id="rId1" Type="http://schemas.openxmlformats.org/officeDocument/2006/relationships/tags" Target="../tags/tag99.xml"/></Relationships>
</file>

<file path=ppt/slides/_rels/slide2.xml.rels><?xml version="1.0" encoding="UTF-8" standalone="yes"?>
<Relationships xmlns="http://schemas.openxmlformats.org/package/2006/relationships"><Relationship Id="rId13" Type="http://schemas.openxmlformats.org/officeDocument/2006/relationships/image" Target="../media/image36.svg"/><Relationship Id="rId18" Type="http://schemas.openxmlformats.org/officeDocument/2006/relationships/image" Target="../media/image41.png"/><Relationship Id="rId26" Type="http://schemas.openxmlformats.org/officeDocument/2006/relationships/image" Target="../media/image49.png"/><Relationship Id="rId3" Type="http://schemas.openxmlformats.org/officeDocument/2006/relationships/tags" Target="../tags/tag10.xml"/><Relationship Id="rId21" Type="http://schemas.openxmlformats.org/officeDocument/2006/relationships/image" Target="../media/image44.svg"/><Relationship Id="rId34" Type="http://schemas.openxmlformats.org/officeDocument/2006/relationships/image" Target="../media/image57.png"/><Relationship Id="rId7" Type="http://schemas.openxmlformats.org/officeDocument/2006/relationships/image" Target="../media/image30.svg"/><Relationship Id="rId12" Type="http://schemas.openxmlformats.org/officeDocument/2006/relationships/image" Target="../media/image35.png"/><Relationship Id="rId17" Type="http://schemas.openxmlformats.org/officeDocument/2006/relationships/image" Target="../media/image40.svg"/><Relationship Id="rId25" Type="http://schemas.openxmlformats.org/officeDocument/2006/relationships/image" Target="../media/image48.svg"/><Relationship Id="rId33" Type="http://schemas.openxmlformats.org/officeDocument/2006/relationships/image" Target="../media/image56.svg"/><Relationship Id="rId2" Type="http://schemas.openxmlformats.org/officeDocument/2006/relationships/tags" Target="../tags/tag9.xml"/><Relationship Id="rId16" Type="http://schemas.openxmlformats.org/officeDocument/2006/relationships/image" Target="../media/image39.png"/><Relationship Id="rId20" Type="http://schemas.openxmlformats.org/officeDocument/2006/relationships/image" Target="../media/image43.png"/><Relationship Id="rId29" Type="http://schemas.openxmlformats.org/officeDocument/2006/relationships/image" Target="../media/image52.svg"/><Relationship Id="rId1" Type="http://schemas.openxmlformats.org/officeDocument/2006/relationships/tags" Target="../tags/tag8.xml"/><Relationship Id="rId6" Type="http://schemas.openxmlformats.org/officeDocument/2006/relationships/image" Target="../media/image29.png"/><Relationship Id="rId11" Type="http://schemas.openxmlformats.org/officeDocument/2006/relationships/image" Target="../media/image34.svg"/><Relationship Id="rId24" Type="http://schemas.openxmlformats.org/officeDocument/2006/relationships/image" Target="../media/image47.png"/><Relationship Id="rId32" Type="http://schemas.openxmlformats.org/officeDocument/2006/relationships/image" Target="../media/image55.png"/><Relationship Id="rId5" Type="http://schemas.openxmlformats.org/officeDocument/2006/relationships/slideLayout" Target="../slideLayouts/slideLayout10.xml"/><Relationship Id="rId15" Type="http://schemas.openxmlformats.org/officeDocument/2006/relationships/image" Target="../media/image38.svg"/><Relationship Id="rId23" Type="http://schemas.openxmlformats.org/officeDocument/2006/relationships/image" Target="../media/image46.svg"/><Relationship Id="rId28" Type="http://schemas.openxmlformats.org/officeDocument/2006/relationships/image" Target="../media/image51.png"/><Relationship Id="rId10" Type="http://schemas.openxmlformats.org/officeDocument/2006/relationships/image" Target="../media/image33.png"/><Relationship Id="rId19" Type="http://schemas.openxmlformats.org/officeDocument/2006/relationships/image" Target="../media/image42.svg"/><Relationship Id="rId31" Type="http://schemas.openxmlformats.org/officeDocument/2006/relationships/image" Target="../media/image54.png"/><Relationship Id="rId4" Type="http://schemas.openxmlformats.org/officeDocument/2006/relationships/tags" Target="../tags/tag11.xml"/><Relationship Id="rId9" Type="http://schemas.openxmlformats.org/officeDocument/2006/relationships/image" Target="../media/image32.svg"/><Relationship Id="rId14" Type="http://schemas.openxmlformats.org/officeDocument/2006/relationships/image" Target="../media/image37.png"/><Relationship Id="rId22" Type="http://schemas.openxmlformats.org/officeDocument/2006/relationships/image" Target="../media/image45.png"/><Relationship Id="rId27" Type="http://schemas.openxmlformats.org/officeDocument/2006/relationships/image" Target="../media/image50.svg"/><Relationship Id="rId30" Type="http://schemas.openxmlformats.org/officeDocument/2006/relationships/image" Target="../media/image53.png"/><Relationship Id="rId8" Type="http://schemas.openxmlformats.org/officeDocument/2006/relationships/image" Target="../media/image31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9.png"/><Relationship Id="rId3" Type="http://schemas.openxmlformats.org/officeDocument/2006/relationships/tags" Target="../tags/tag14.xml"/><Relationship Id="rId7" Type="http://schemas.openxmlformats.org/officeDocument/2006/relationships/image" Target="../media/image58.png"/><Relationship Id="rId2" Type="http://schemas.openxmlformats.org/officeDocument/2006/relationships/tags" Target="../tags/tag13.xml"/><Relationship Id="rId1" Type="http://schemas.openxmlformats.org/officeDocument/2006/relationships/tags" Target="../tags/tag12.xml"/><Relationship Id="rId6" Type="http://schemas.openxmlformats.org/officeDocument/2006/relationships/slideLayout" Target="../slideLayouts/slideLayout12.xml"/><Relationship Id="rId5" Type="http://schemas.openxmlformats.org/officeDocument/2006/relationships/tags" Target="../tags/tag16.xml"/><Relationship Id="rId4" Type="http://schemas.openxmlformats.org/officeDocument/2006/relationships/tags" Target="../tags/tag15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tags" Target="../tags/tag24.xml"/><Relationship Id="rId13" Type="http://schemas.openxmlformats.org/officeDocument/2006/relationships/image" Target="../media/image60.png"/><Relationship Id="rId18" Type="http://schemas.openxmlformats.org/officeDocument/2006/relationships/image" Target="../media/image65.png"/><Relationship Id="rId3" Type="http://schemas.openxmlformats.org/officeDocument/2006/relationships/tags" Target="../tags/tag19.xml"/><Relationship Id="rId21" Type="http://schemas.openxmlformats.org/officeDocument/2006/relationships/image" Target="../media/image68.svg"/><Relationship Id="rId7" Type="http://schemas.openxmlformats.org/officeDocument/2006/relationships/tags" Target="../tags/tag23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64.svg"/><Relationship Id="rId25" Type="http://schemas.openxmlformats.org/officeDocument/2006/relationships/image" Target="../media/image72.svg"/><Relationship Id="rId2" Type="http://schemas.openxmlformats.org/officeDocument/2006/relationships/tags" Target="../tags/tag18.xml"/><Relationship Id="rId16" Type="http://schemas.openxmlformats.org/officeDocument/2006/relationships/image" Target="../media/image63.png"/><Relationship Id="rId20" Type="http://schemas.openxmlformats.org/officeDocument/2006/relationships/image" Target="../media/image67.png"/><Relationship Id="rId1" Type="http://schemas.openxmlformats.org/officeDocument/2006/relationships/tags" Target="../tags/tag17.xml"/><Relationship Id="rId6" Type="http://schemas.openxmlformats.org/officeDocument/2006/relationships/tags" Target="../tags/tag22.xml"/><Relationship Id="rId11" Type="http://schemas.openxmlformats.org/officeDocument/2006/relationships/tags" Target="../tags/tag27.xml"/><Relationship Id="rId24" Type="http://schemas.openxmlformats.org/officeDocument/2006/relationships/image" Target="../media/image71.png"/><Relationship Id="rId5" Type="http://schemas.openxmlformats.org/officeDocument/2006/relationships/tags" Target="../tags/tag21.xml"/><Relationship Id="rId15" Type="http://schemas.openxmlformats.org/officeDocument/2006/relationships/image" Target="../media/image62.png"/><Relationship Id="rId23" Type="http://schemas.openxmlformats.org/officeDocument/2006/relationships/image" Target="../media/image70.svg"/><Relationship Id="rId10" Type="http://schemas.openxmlformats.org/officeDocument/2006/relationships/tags" Target="../tags/tag26.xml"/><Relationship Id="rId19" Type="http://schemas.openxmlformats.org/officeDocument/2006/relationships/image" Target="../media/image66.svg"/><Relationship Id="rId4" Type="http://schemas.openxmlformats.org/officeDocument/2006/relationships/tags" Target="../tags/tag20.xml"/><Relationship Id="rId9" Type="http://schemas.openxmlformats.org/officeDocument/2006/relationships/tags" Target="../tags/tag25.xml"/><Relationship Id="rId14" Type="http://schemas.openxmlformats.org/officeDocument/2006/relationships/image" Target="../media/image61.png"/><Relationship Id="rId22" Type="http://schemas.openxmlformats.org/officeDocument/2006/relationships/image" Target="../media/image69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2.xml"/><Relationship Id="rId1" Type="http://schemas.openxmlformats.org/officeDocument/2006/relationships/tags" Target="../tags/tag28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tags" Target="../tags/tag36.xml"/><Relationship Id="rId13" Type="http://schemas.openxmlformats.org/officeDocument/2006/relationships/slideLayout" Target="../slideLayouts/slideLayout12.xml"/><Relationship Id="rId3" Type="http://schemas.openxmlformats.org/officeDocument/2006/relationships/tags" Target="../tags/tag31.xml"/><Relationship Id="rId7" Type="http://schemas.openxmlformats.org/officeDocument/2006/relationships/tags" Target="../tags/tag35.xml"/><Relationship Id="rId12" Type="http://schemas.openxmlformats.org/officeDocument/2006/relationships/tags" Target="../tags/tag40.xml"/><Relationship Id="rId17" Type="http://schemas.openxmlformats.org/officeDocument/2006/relationships/image" Target="../media/image76.png"/><Relationship Id="rId2" Type="http://schemas.openxmlformats.org/officeDocument/2006/relationships/tags" Target="../tags/tag30.xml"/><Relationship Id="rId16" Type="http://schemas.openxmlformats.org/officeDocument/2006/relationships/image" Target="../media/image75.png"/><Relationship Id="rId1" Type="http://schemas.openxmlformats.org/officeDocument/2006/relationships/tags" Target="../tags/tag29.xml"/><Relationship Id="rId6" Type="http://schemas.openxmlformats.org/officeDocument/2006/relationships/tags" Target="../tags/tag34.xml"/><Relationship Id="rId11" Type="http://schemas.openxmlformats.org/officeDocument/2006/relationships/tags" Target="../tags/tag39.xml"/><Relationship Id="rId5" Type="http://schemas.openxmlformats.org/officeDocument/2006/relationships/tags" Target="../tags/tag33.xml"/><Relationship Id="rId15" Type="http://schemas.openxmlformats.org/officeDocument/2006/relationships/image" Target="../media/image74.png"/><Relationship Id="rId10" Type="http://schemas.openxmlformats.org/officeDocument/2006/relationships/tags" Target="../tags/tag38.xml"/><Relationship Id="rId4" Type="http://schemas.openxmlformats.org/officeDocument/2006/relationships/tags" Target="../tags/tag32.xml"/><Relationship Id="rId9" Type="http://schemas.openxmlformats.org/officeDocument/2006/relationships/tags" Target="../tags/tag37.xml"/><Relationship Id="rId14" Type="http://schemas.openxmlformats.org/officeDocument/2006/relationships/image" Target="../media/image7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tags" Target="../tags/tag43.xml"/><Relationship Id="rId7" Type="http://schemas.openxmlformats.org/officeDocument/2006/relationships/image" Target="../media/image78.png"/><Relationship Id="rId2" Type="http://schemas.openxmlformats.org/officeDocument/2006/relationships/tags" Target="../tags/tag42.xml"/><Relationship Id="rId1" Type="http://schemas.openxmlformats.org/officeDocument/2006/relationships/tags" Target="../tags/tag41.xml"/><Relationship Id="rId6" Type="http://schemas.openxmlformats.org/officeDocument/2006/relationships/image" Target="../media/image77.png"/><Relationship Id="rId5" Type="http://schemas.openxmlformats.org/officeDocument/2006/relationships/slideLayout" Target="../slideLayouts/slideLayout12.xml"/><Relationship Id="rId4" Type="http://schemas.openxmlformats.org/officeDocument/2006/relationships/tags" Target="../tags/tag4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2.xml"/><Relationship Id="rId1" Type="http://schemas.openxmlformats.org/officeDocument/2006/relationships/tags" Target="../tags/tag45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tags" Target="../tags/tag53.xml"/><Relationship Id="rId13" Type="http://schemas.openxmlformats.org/officeDocument/2006/relationships/tags" Target="../tags/tag58.xml"/><Relationship Id="rId3" Type="http://schemas.openxmlformats.org/officeDocument/2006/relationships/tags" Target="../tags/tag48.xml"/><Relationship Id="rId7" Type="http://schemas.openxmlformats.org/officeDocument/2006/relationships/tags" Target="../tags/tag52.xml"/><Relationship Id="rId12" Type="http://schemas.openxmlformats.org/officeDocument/2006/relationships/tags" Target="../tags/tag57.xml"/><Relationship Id="rId17" Type="http://schemas.openxmlformats.org/officeDocument/2006/relationships/image" Target="../media/image80.png"/><Relationship Id="rId2" Type="http://schemas.openxmlformats.org/officeDocument/2006/relationships/tags" Target="../tags/tag47.xml"/><Relationship Id="rId16" Type="http://schemas.openxmlformats.org/officeDocument/2006/relationships/image" Target="../media/image79.png"/><Relationship Id="rId1" Type="http://schemas.openxmlformats.org/officeDocument/2006/relationships/tags" Target="../tags/tag46.xml"/><Relationship Id="rId6" Type="http://schemas.openxmlformats.org/officeDocument/2006/relationships/tags" Target="../tags/tag51.xml"/><Relationship Id="rId11" Type="http://schemas.openxmlformats.org/officeDocument/2006/relationships/tags" Target="../tags/tag56.xml"/><Relationship Id="rId5" Type="http://schemas.openxmlformats.org/officeDocument/2006/relationships/tags" Target="../tags/tag50.xml"/><Relationship Id="rId15" Type="http://schemas.openxmlformats.org/officeDocument/2006/relationships/slideLayout" Target="../slideLayouts/slideLayout12.xml"/><Relationship Id="rId10" Type="http://schemas.openxmlformats.org/officeDocument/2006/relationships/tags" Target="../tags/tag55.xml"/><Relationship Id="rId4" Type="http://schemas.openxmlformats.org/officeDocument/2006/relationships/tags" Target="../tags/tag49.xml"/><Relationship Id="rId9" Type="http://schemas.openxmlformats.org/officeDocument/2006/relationships/tags" Target="../tags/tag54.xml"/><Relationship Id="rId14" Type="http://schemas.openxmlformats.org/officeDocument/2006/relationships/tags" Target="../tags/tag5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E6EAE2D-76DA-B84E-786E-5960D2284FEF}"/>
              </a:ext>
            </a:extLst>
          </p:cNvPr>
          <p:cNvSpPr>
            <a:spLocks noGrp="1"/>
          </p:cNvSpPr>
          <p:nvPr>
            <p:ph type="ctrTitle"/>
            <p:custDataLst>
              <p:tags r:id="rId1"/>
            </p:custDataLst>
          </p:nvPr>
        </p:nvSpPr>
        <p:spPr/>
        <p:txBody>
          <a:bodyPr>
            <a:normAutofit/>
          </a:bodyPr>
          <a:lstStyle/>
          <a:p>
            <a:r>
              <a:rPr lang="fr-FR" sz="3600" b="0" dirty="0"/>
              <a:t>L’IA générative dans la pratique de veille : une approche prudente et raisonnée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1D7F1019-3095-C4E3-7202-88F177430DF3}"/>
              </a:ext>
            </a:extLst>
          </p:cNvPr>
          <p:cNvSpPr>
            <a:spLocks noGrp="1"/>
          </p:cNvSpPr>
          <p:nvPr>
            <p:ph type="subTitle" idx="1"/>
            <p:custDataLst>
              <p:tags r:id="rId2"/>
            </p:custDataLst>
          </p:nvPr>
        </p:nvSpPr>
        <p:spPr>
          <a:xfrm>
            <a:off x="284671" y="3762127"/>
            <a:ext cx="9144000" cy="1655762"/>
          </a:xfrm>
        </p:spPr>
        <p:txBody>
          <a:bodyPr/>
          <a:lstStyle/>
          <a:p>
            <a:r>
              <a:rPr lang="fr-CH" sz="1600" dirty="0"/>
              <a:t>Mélanie Mantopoulos</a:t>
            </a:r>
          </a:p>
          <a:p>
            <a:r>
              <a:rPr lang="fr-CH" sz="1600" dirty="0"/>
              <a:t>Consultant</a:t>
            </a:r>
          </a:p>
          <a:p>
            <a:r>
              <a:rPr lang="fr-CH" sz="1600" dirty="0"/>
              <a:t>Geneva Intelligence</a:t>
            </a:r>
          </a:p>
          <a:p>
            <a:endParaRPr lang="fr-CH" sz="1600" dirty="0"/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18A6DC68-47A6-BFE8-EEDD-BDA67D6E0461}"/>
              </a:ext>
            </a:extLst>
          </p:cNvPr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222" y="311079"/>
            <a:ext cx="1666636" cy="797433"/>
          </a:xfrm>
          <a:prstGeom prst="rect">
            <a:avLst/>
          </a:prstGeom>
        </p:spPr>
      </p:pic>
      <p:pic>
        <p:nvPicPr>
          <p:cNvPr id="5" name="Picture 2" descr="Rapport">
            <a:extLst>
              <a:ext uri="{FF2B5EF4-FFF2-40B4-BE49-F238E27FC236}">
                <a16:creationId xmlns:a16="http://schemas.microsoft.com/office/drawing/2014/main" id="{6DE8DD70-1321-AE8D-6D1E-FA409909D7AB}"/>
              </a:ext>
            </a:extLst>
          </p:cNvPr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7733" y="5660816"/>
            <a:ext cx="3203371" cy="8695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6" descr="Image associée">
            <a:extLst>
              <a:ext uri="{FF2B5EF4-FFF2-40B4-BE49-F238E27FC236}">
                <a16:creationId xmlns:a16="http://schemas.microsoft.com/office/drawing/2014/main" id="{35107C7D-EDCB-1B64-A73E-F80CE01185F5}"/>
              </a:ext>
            </a:extLst>
          </p:cNvPr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1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689646" y="6013980"/>
            <a:ext cx="2093631" cy="5164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Image 6">
            <a:extLst>
              <a:ext uri="{FF2B5EF4-FFF2-40B4-BE49-F238E27FC236}">
                <a16:creationId xmlns:a16="http://schemas.microsoft.com/office/drawing/2014/main" id="{2170AD7F-DADD-65E6-9959-0AA2ACE3B698}"/>
              </a:ext>
            </a:extLst>
          </p:cNvPr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40104" y="5933724"/>
            <a:ext cx="1315869" cy="596685"/>
          </a:xfrm>
          <a:prstGeom prst="rect">
            <a:avLst/>
          </a:prstGeom>
        </p:spPr>
      </p:pic>
      <p:pic>
        <p:nvPicPr>
          <p:cNvPr id="8" name="Image 7">
            <a:extLst>
              <a:ext uri="{FF2B5EF4-FFF2-40B4-BE49-F238E27FC236}">
                <a16:creationId xmlns:a16="http://schemas.microsoft.com/office/drawing/2014/main" id="{C73B8EA3-5190-75C7-CD10-C87F22FC01D0}"/>
              </a:ext>
            </a:extLst>
          </p:cNvPr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12800" y="5933724"/>
            <a:ext cx="1315870" cy="5776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103727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F00FF39-29C2-0971-5DB6-4410C4A03ADB}"/>
              </a:ext>
            </a:extLst>
          </p:cNvPr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3186963" y="136526"/>
            <a:ext cx="7911860" cy="644166"/>
          </a:xfrm>
        </p:spPr>
        <p:txBody>
          <a:bodyPr/>
          <a:lstStyle/>
          <a:p>
            <a:r>
              <a:rPr lang="fr-CH" dirty="0"/>
              <a:t>Focus sur la réalisation des prompts</a:t>
            </a:r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33480405-B48D-DD5A-C257-C95C1399C87E}"/>
              </a:ext>
            </a:extLst>
          </p:cNvPr>
          <p:cNvSpPr txBox="1"/>
          <p:nvPr>
            <p:custDataLst>
              <p:tags r:id="rId2"/>
            </p:custDataLst>
          </p:nvPr>
        </p:nvSpPr>
        <p:spPr>
          <a:xfrm>
            <a:off x="3195755" y="836923"/>
            <a:ext cx="8876083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1200" dirty="0">
                <a:solidFill>
                  <a:srgbClr val="121212"/>
                </a:solidFill>
                <a:latin typeface="Calibri" panose="020F0502020204030204"/>
              </a:rPr>
              <a:t>La qualité du prompt </a:t>
            </a:r>
            <a:r>
              <a:rPr lang="fr-FR" sz="1200" b="1" dirty="0">
                <a:solidFill>
                  <a:srgbClr val="121212"/>
                </a:solidFill>
                <a:latin typeface="Calibri" panose="020F0502020204030204"/>
              </a:rPr>
              <a:t>influe directement sur la qualité de la réponse de l'IA</a:t>
            </a:r>
            <a:r>
              <a:rPr lang="fr-FR" sz="1200" dirty="0">
                <a:solidFill>
                  <a:srgbClr val="121212"/>
                </a:solidFill>
                <a:latin typeface="Calibri" panose="020F0502020204030204"/>
              </a:rPr>
              <a:t>, car c'est le moyen de communication avec l'outil conversationnel. Ainsi, un prompt de mauvaise qualité entraînera une réponse de même niveau. Il est crucial que ce dernier soit de qualité :</a:t>
            </a:r>
          </a:p>
          <a:p>
            <a:pPr marL="628650" lvl="1" indent="-171450" algn="just">
              <a:buFont typeface="Arial" panose="020B0604020202020204" pitchFamily="34" charset="0"/>
              <a:buChar char="•"/>
              <a:defRPr/>
            </a:pPr>
            <a:r>
              <a:rPr kumimoji="0" lang="fr-FR" sz="1200" b="0" i="0" u="none" strike="noStrike" kern="1200" cap="none" spc="0" normalizeH="0" baseline="0" noProof="0" dirty="0">
                <a:ln>
                  <a:noFill/>
                </a:ln>
                <a:solidFill>
                  <a:srgbClr val="121212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Permettant</a:t>
            </a:r>
            <a:r>
              <a:rPr lang="fr-FR" sz="1200" dirty="0">
                <a:solidFill>
                  <a:srgbClr val="121212"/>
                </a:solidFill>
                <a:latin typeface="Calibri" panose="020F0502020204030204"/>
              </a:rPr>
              <a:t> d’</a:t>
            </a:r>
            <a:r>
              <a:rPr lang="fr-FR" sz="1200" b="1" dirty="0">
                <a:solidFill>
                  <a:srgbClr val="121212"/>
                </a:solidFill>
                <a:latin typeface="Calibri" panose="020F0502020204030204"/>
              </a:rPr>
              <a:t>éviter les incompréhensions</a:t>
            </a:r>
          </a:p>
          <a:p>
            <a:pPr marL="628650" lvl="1" indent="-171450" algn="just">
              <a:buFont typeface="Arial" panose="020B0604020202020204" pitchFamily="34" charset="0"/>
              <a:buChar char="•"/>
              <a:defRPr/>
            </a:pPr>
            <a:r>
              <a:rPr lang="fr-FR" sz="1200" dirty="0">
                <a:solidFill>
                  <a:srgbClr val="121212"/>
                </a:solidFill>
                <a:latin typeface="Calibri" panose="020F0502020204030204"/>
              </a:rPr>
              <a:t>Améliorant la </a:t>
            </a:r>
            <a:r>
              <a:rPr lang="fr-FR" sz="1200" b="1" dirty="0">
                <a:solidFill>
                  <a:srgbClr val="121212"/>
                </a:solidFill>
                <a:latin typeface="Calibri" panose="020F0502020204030204"/>
              </a:rPr>
              <a:t>pertinence des réponses</a:t>
            </a:r>
          </a:p>
          <a:p>
            <a:pPr marL="628650" lvl="1" indent="-171450" algn="just">
              <a:buFont typeface="Arial" panose="020B0604020202020204" pitchFamily="34" charset="0"/>
              <a:buChar char="•"/>
              <a:defRPr/>
            </a:pPr>
            <a:r>
              <a:rPr lang="fr-FR" sz="1200" dirty="0">
                <a:solidFill>
                  <a:srgbClr val="121212"/>
                </a:solidFill>
                <a:latin typeface="Calibri" panose="020F0502020204030204"/>
              </a:rPr>
              <a:t>Représentant un </a:t>
            </a:r>
            <a:r>
              <a:rPr lang="fr-FR" sz="1200" b="1" dirty="0">
                <a:solidFill>
                  <a:srgbClr val="121212"/>
                </a:solidFill>
                <a:latin typeface="Calibri" panose="020F0502020204030204"/>
              </a:rPr>
              <a:t>gain de temps </a:t>
            </a:r>
            <a:r>
              <a:rPr lang="fr-FR" sz="1200" dirty="0">
                <a:solidFill>
                  <a:srgbClr val="121212"/>
                </a:solidFill>
                <a:latin typeface="Calibri" panose="020F0502020204030204"/>
              </a:rPr>
              <a:t>conséquent </a:t>
            </a:r>
          </a:p>
        </p:txBody>
      </p:sp>
      <p:grpSp>
        <p:nvGrpSpPr>
          <p:cNvPr id="5" name="Groupe 4">
            <a:extLst>
              <a:ext uri="{FF2B5EF4-FFF2-40B4-BE49-F238E27FC236}">
                <a16:creationId xmlns:a16="http://schemas.microsoft.com/office/drawing/2014/main" id="{82FF6EC6-0A1F-9BD1-B6A6-153117DFB864}"/>
              </a:ext>
            </a:extLst>
          </p:cNvPr>
          <p:cNvGrpSpPr/>
          <p:nvPr>
            <p:custDataLst>
              <p:tags r:id="rId3"/>
            </p:custDataLst>
          </p:nvPr>
        </p:nvGrpSpPr>
        <p:grpSpPr>
          <a:xfrm>
            <a:off x="3436617" y="2000361"/>
            <a:ext cx="8327813" cy="2896954"/>
            <a:chOff x="3322320" y="5383799"/>
            <a:chExt cx="8539480" cy="1117842"/>
          </a:xfrm>
        </p:grpSpPr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51015710-76DF-88FE-78D9-1B915EFDD699}"/>
                </a:ext>
              </a:extLst>
            </p:cNvPr>
            <p:cNvSpPr/>
            <p:nvPr/>
          </p:nvSpPr>
          <p:spPr>
            <a:xfrm>
              <a:off x="3322320" y="5383799"/>
              <a:ext cx="8539480" cy="1117842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CH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" name="Espace réservé du contenu 2">
              <a:extLst>
                <a:ext uri="{FF2B5EF4-FFF2-40B4-BE49-F238E27FC236}">
                  <a16:creationId xmlns:a16="http://schemas.microsoft.com/office/drawing/2014/main" id="{9338F6F5-5E8D-CFD9-76E6-DE08FBF5AC43}"/>
                </a:ext>
              </a:extLst>
            </p:cNvPr>
            <p:cNvSpPr txBox="1">
              <a:spLocks/>
            </p:cNvSpPr>
            <p:nvPr/>
          </p:nvSpPr>
          <p:spPr>
            <a:xfrm>
              <a:off x="3630574" y="5421193"/>
              <a:ext cx="7780103" cy="83693"/>
            </a:xfrm>
            <a:prstGeom prst="rect">
              <a:avLst/>
            </a:prstGeom>
          </p:spPr>
          <p:txBody>
            <a:bodyPr/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Clr>
                  <a:srgbClr val="004489"/>
                </a:buClr>
                <a:buFont typeface="Wingdings" panose="05000000000000000000" pitchFamily="2" charset="2"/>
                <a:buChar char="§"/>
                <a:defRPr sz="2000" kern="1200">
                  <a:solidFill>
                    <a:srgbClr val="0ABEEF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Clr>
                  <a:srgbClr val="004489"/>
                </a:buClr>
                <a:buFont typeface="Wingdings" panose="05000000000000000000" pitchFamily="2" charset="2"/>
                <a:buChar char="§"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Gotham Bold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Gotham Bold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Gotham Bold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90000"/>
                </a:lnSpc>
                <a:spcBef>
                  <a:spcPts val="1000"/>
                </a:spcBef>
                <a:spcAft>
                  <a:spcPts val="0"/>
                </a:spcAft>
                <a:buClr>
                  <a:srgbClr val="004489"/>
                </a:buClr>
                <a:buSzTx/>
                <a:buFont typeface="Wingdings" panose="05000000000000000000" pitchFamily="2" charset="2"/>
                <a:buNone/>
                <a:tabLst/>
                <a:defRPr/>
              </a:pPr>
              <a:r>
                <a:rPr kumimoji="0" lang="fr-CH" sz="1600" b="0" i="1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Comment réaliser un prompt de qualité</a:t>
              </a:r>
            </a:p>
            <a:p>
              <a:pPr marL="0" marR="0" lvl="0" indent="0" algn="l" defTabSz="914400" rtl="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4489"/>
                </a:buClr>
                <a:buSzTx/>
                <a:buFont typeface="Wingdings" panose="05000000000000000000" pitchFamily="2" charset="2"/>
                <a:buChar char="§"/>
                <a:tabLst/>
                <a:defRPr/>
              </a:pPr>
              <a:endParaRPr kumimoji="0" lang="fr-CH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</p:grpSp>
      <p:pic>
        <p:nvPicPr>
          <p:cNvPr id="17" name="Image 16">
            <a:extLst>
              <a:ext uri="{FF2B5EF4-FFF2-40B4-BE49-F238E27FC236}">
                <a16:creationId xmlns:a16="http://schemas.microsoft.com/office/drawing/2014/main" id="{C3AD921F-1E56-698A-3F59-A84E3BB0426C}"/>
              </a:ext>
            </a:extLst>
          </p:cNvPr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96964" y="2602537"/>
            <a:ext cx="802726" cy="802726"/>
          </a:xfrm>
          <a:prstGeom prst="rect">
            <a:avLst/>
          </a:prstGeom>
        </p:spPr>
      </p:pic>
      <p:sp>
        <p:nvSpPr>
          <p:cNvPr id="18" name="ZoneTexte 17">
            <a:extLst>
              <a:ext uri="{FF2B5EF4-FFF2-40B4-BE49-F238E27FC236}">
                <a16:creationId xmlns:a16="http://schemas.microsoft.com/office/drawing/2014/main" id="{9EB44D25-7D01-1594-F9B6-4E451A1D843F}"/>
              </a:ext>
            </a:extLst>
          </p:cNvPr>
          <p:cNvSpPr txBox="1"/>
          <p:nvPr>
            <p:custDataLst>
              <p:tags r:id="rId5"/>
            </p:custDataLst>
          </p:nvPr>
        </p:nvSpPr>
        <p:spPr>
          <a:xfrm>
            <a:off x="3640016" y="3622437"/>
            <a:ext cx="1116623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400" dirty="0">
                <a:solidFill>
                  <a:srgbClr val="002060"/>
                </a:solidFill>
              </a:rPr>
              <a:t>Avoir une idée précise de notre objectif et nos besoins</a:t>
            </a:r>
            <a:endParaRPr lang="fr-CH" sz="1400" dirty="0">
              <a:solidFill>
                <a:srgbClr val="002060"/>
              </a:solidFill>
            </a:endParaRPr>
          </a:p>
        </p:txBody>
      </p:sp>
      <p:pic>
        <p:nvPicPr>
          <p:cNvPr id="20" name="Image 19">
            <a:extLst>
              <a:ext uri="{FF2B5EF4-FFF2-40B4-BE49-F238E27FC236}">
                <a16:creationId xmlns:a16="http://schemas.microsoft.com/office/drawing/2014/main" id="{88897DA9-5CE5-01C5-B085-DC49231E808B}"/>
              </a:ext>
            </a:extLst>
          </p:cNvPr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74026" y="2686884"/>
            <a:ext cx="718379" cy="718379"/>
          </a:xfrm>
          <a:prstGeom prst="rect">
            <a:avLst/>
          </a:prstGeom>
        </p:spPr>
      </p:pic>
      <p:sp>
        <p:nvSpPr>
          <p:cNvPr id="21" name="ZoneTexte 20">
            <a:extLst>
              <a:ext uri="{FF2B5EF4-FFF2-40B4-BE49-F238E27FC236}">
                <a16:creationId xmlns:a16="http://schemas.microsoft.com/office/drawing/2014/main" id="{F531A50E-E192-3633-F32C-FCA984B654AE}"/>
              </a:ext>
            </a:extLst>
          </p:cNvPr>
          <p:cNvSpPr txBox="1"/>
          <p:nvPr>
            <p:custDataLst>
              <p:tags r:id="rId7"/>
            </p:custDataLst>
          </p:nvPr>
        </p:nvSpPr>
        <p:spPr>
          <a:xfrm>
            <a:off x="5225562" y="3622437"/>
            <a:ext cx="1474176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400" dirty="0">
                <a:solidFill>
                  <a:srgbClr val="002060"/>
                </a:solidFill>
              </a:rPr>
              <a:t>Fournir un maximum de contexte pour obtenir des réponses précises</a:t>
            </a:r>
            <a:endParaRPr lang="fr-CH" sz="1400" dirty="0">
              <a:solidFill>
                <a:srgbClr val="002060"/>
              </a:solidFill>
            </a:endParaRPr>
          </a:p>
        </p:txBody>
      </p:sp>
      <p:pic>
        <p:nvPicPr>
          <p:cNvPr id="23" name="Image 22">
            <a:extLst>
              <a:ext uri="{FF2B5EF4-FFF2-40B4-BE49-F238E27FC236}">
                <a16:creationId xmlns:a16="http://schemas.microsoft.com/office/drawing/2014/main" id="{E6542273-E53C-14C6-635F-6641F4107D5D}"/>
              </a:ext>
            </a:extLst>
          </p:cNvPr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66741" y="2549476"/>
            <a:ext cx="855787" cy="855787"/>
          </a:xfrm>
          <a:prstGeom prst="rect">
            <a:avLst/>
          </a:prstGeom>
        </p:spPr>
      </p:pic>
      <p:sp>
        <p:nvSpPr>
          <p:cNvPr id="24" name="ZoneTexte 23">
            <a:extLst>
              <a:ext uri="{FF2B5EF4-FFF2-40B4-BE49-F238E27FC236}">
                <a16:creationId xmlns:a16="http://schemas.microsoft.com/office/drawing/2014/main" id="{E32A4706-1D96-A746-BE58-D60EAAB3E3F4}"/>
              </a:ext>
            </a:extLst>
          </p:cNvPr>
          <p:cNvSpPr txBox="1"/>
          <p:nvPr>
            <p:custDataLst>
              <p:tags r:id="rId9"/>
            </p:custDataLst>
          </p:nvPr>
        </p:nvSpPr>
        <p:spPr>
          <a:xfrm>
            <a:off x="6863862" y="3622437"/>
            <a:ext cx="1474176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400" dirty="0">
                <a:solidFill>
                  <a:srgbClr val="002060"/>
                </a:solidFill>
              </a:rPr>
              <a:t>Utiliser des mots spécifiques et un lexique en adéquation avec le sujet</a:t>
            </a:r>
            <a:endParaRPr lang="fr-CH" sz="1400" dirty="0">
              <a:solidFill>
                <a:srgbClr val="002060"/>
              </a:solidFill>
            </a:endParaRPr>
          </a:p>
        </p:txBody>
      </p:sp>
      <p:pic>
        <p:nvPicPr>
          <p:cNvPr id="26" name="Image 25">
            <a:extLst>
              <a:ext uri="{FF2B5EF4-FFF2-40B4-BE49-F238E27FC236}">
                <a16:creationId xmlns:a16="http://schemas.microsoft.com/office/drawing/2014/main" id="{236441A0-0719-06E8-8909-1899A0F85417}"/>
              </a:ext>
            </a:extLst>
          </p:cNvPr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96864" y="2610685"/>
            <a:ext cx="794578" cy="794578"/>
          </a:xfrm>
          <a:prstGeom prst="rect">
            <a:avLst/>
          </a:prstGeom>
        </p:spPr>
      </p:pic>
      <p:sp>
        <p:nvSpPr>
          <p:cNvPr id="27" name="ZoneTexte 26">
            <a:extLst>
              <a:ext uri="{FF2B5EF4-FFF2-40B4-BE49-F238E27FC236}">
                <a16:creationId xmlns:a16="http://schemas.microsoft.com/office/drawing/2014/main" id="{FC068634-EF5F-0A08-0168-3C072F968566}"/>
              </a:ext>
            </a:extLst>
          </p:cNvPr>
          <p:cNvSpPr txBox="1"/>
          <p:nvPr>
            <p:custDataLst>
              <p:tags r:id="rId11"/>
            </p:custDataLst>
          </p:nvPr>
        </p:nvSpPr>
        <p:spPr>
          <a:xfrm>
            <a:off x="8546124" y="3622437"/>
            <a:ext cx="1474176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400" dirty="0">
                <a:solidFill>
                  <a:srgbClr val="002060"/>
                </a:solidFill>
              </a:rPr>
              <a:t>Ne pas hésiter à donner des exemples concrets déjà réalisés</a:t>
            </a:r>
            <a:endParaRPr lang="fr-CH" sz="1400" dirty="0">
              <a:solidFill>
                <a:srgbClr val="002060"/>
              </a:solidFill>
            </a:endParaRPr>
          </a:p>
        </p:txBody>
      </p:sp>
      <p:pic>
        <p:nvPicPr>
          <p:cNvPr id="29" name="Image 28">
            <a:extLst>
              <a:ext uri="{FF2B5EF4-FFF2-40B4-BE49-F238E27FC236}">
                <a16:creationId xmlns:a16="http://schemas.microsoft.com/office/drawing/2014/main" id="{3D9B89F5-F2C5-F4DC-2E93-E9DF7B6642A1}"/>
              </a:ext>
            </a:extLst>
          </p:cNvPr>
          <p:cNvPicPr>
            <a:picLocks noChangeAspect="1"/>
          </p:cNvPicPr>
          <p:nvPr>
            <p:custDataLst>
              <p:tags r:id="rId12"/>
            </p:custDataLst>
          </p:nvPr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65778" y="2628915"/>
            <a:ext cx="776348" cy="776348"/>
          </a:xfrm>
          <a:prstGeom prst="rect">
            <a:avLst/>
          </a:prstGeom>
        </p:spPr>
      </p:pic>
      <p:sp>
        <p:nvSpPr>
          <p:cNvPr id="30" name="ZoneTexte 29">
            <a:extLst>
              <a:ext uri="{FF2B5EF4-FFF2-40B4-BE49-F238E27FC236}">
                <a16:creationId xmlns:a16="http://schemas.microsoft.com/office/drawing/2014/main" id="{A85200D7-9D65-71CC-250B-BFF5CD7053A0}"/>
              </a:ext>
            </a:extLst>
          </p:cNvPr>
          <p:cNvSpPr txBox="1"/>
          <p:nvPr>
            <p:custDataLst>
              <p:tags r:id="rId13"/>
            </p:custDataLst>
          </p:nvPr>
        </p:nvSpPr>
        <p:spPr>
          <a:xfrm>
            <a:off x="10078917" y="3622437"/>
            <a:ext cx="147417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400" dirty="0">
                <a:solidFill>
                  <a:srgbClr val="002060"/>
                </a:solidFill>
              </a:rPr>
              <a:t>Faire plusieurs tests pour obtenir le résultat souhaité</a:t>
            </a:r>
            <a:endParaRPr lang="fr-CH" sz="1400" dirty="0">
              <a:solidFill>
                <a:srgbClr val="002060"/>
              </a:solidFill>
            </a:endParaRPr>
          </a:p>
        </p:txBody>
      </p:sp>
      <p:pic>
        <p:nvPicPr>
          <p:cNvPr id="32" name="Image 31">
            <a:extLst>
              <a:ext uri="{FF2B5EF4-FFF2-40B4-BE49-F238E27FC236}">
                <a16:creationId xmlns:a16="http://schemas.microsoft.com/office/drawing/2014/main" id="{19829C1A-478D-42DF-8B0D-50D1A57DAD02}"/>
              </a:ext>
            </a:extLst>
          </p:cNvPr>
          <p:cNvPicPr>
            <a:picLocks noChangeAspect="1"/>
          </p:cNvPicPr>
          <p:nvPr>
            <p:custDataLst>
              <p:tags r:id="rId14"/>
            </p:custDataLst>
          </p:nvPr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97504" y="5114489"/>
            <a:ext cx="5381413" cy="1516955"/>
          </a:xfrm>
          <a:prstGeom prst="rect">
            <a:avLst/>
          </a:prstGeom>
        </p:spPr>
      </p:pic>
      <p:sp>
        <p:nvSpPr>
          <p:cNvPr id="3" name="ZoneTexte 2">
            <a:extLst>
              <a:ext uri="{FF2B5EF4-FFF2-40B4-BE49-F238E27FC236}">
                <a16:creationId xmlns:a16="http://schemas.microsoft.com/office/drawing/2014/main" id="{02DA6E89-BBD1-4B26-5CA2-C3E0F817B637}"/>
              </a:ext>
            </a:extLst>
          </p:cNvPr>
          <p:cNvSpPr txBox="1"/>
          <p:nvPr>
            <p:custDataLst>
              <p:tags r:id="rId15"/>
            </p:custDataLst>
          </p:nvPr>
        </p:nvSpPr>
        <p:spPr>
          <a:xfrm>
            <a:off x="394091" y="3046073"/>
            <a:ext cx="221387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sz="1600" b="1" dirty="0">
                <a:solidFill>
                  <a:schemeClr val="bg1"/>
                </a:solidFill>
              </a:rPr>
              <a:t>Un prompt de qualité = résultats pertinents</a:t>
            </a:r>
            <a:endParaRPr lang="fr-CH" sz="1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327476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43DA6AD-720B-32B8-2A5D-CC34AC53E83E}"/>
              </a:ext>
            </a:extLst>
          </p:cNvPr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3614468" y="2909917"/>
            <a:ext cx="7911860" cy="1325563"/>
          </a:xfrm>
        </p:spPr>
        <p:txBody>
          <a:bodyPr/>
          <a:lstStyle/>
          <a:p>
            <a:pPr algn="ctr"/>
            <a:r>
              <a:rPr lang="fr-CH" dirty="0"/>
              <a:t>CAS D’USAGE</a:t>
            </a:r>
            <a:br>
              <a:rPr lang="fr-CH" dirty="0"/>
            </a:br>
            <a:endParaRPr lang="fr-CH" dirty="0"/>
          </a:p>
        </p:txBody>
      </p:sp>
    </p:spTree>
    <p:extLst>
      <p:ext uri="{BB962C8B-B14F-4D97-AF65-F5344CB8AC3E}">
        <p14:creationId xmlns:p14="http://schemas.microsoft.com/office/powerpoint/2010/main" val="212383445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ABD20559-F307-61BB-DF48-1F2358AF1D6C}"/>
              </a:ext>
            </a:extLst>
          </p:cNvPr>
          <p:cNvSpPr/>
          <p:nvPr>
            <p:custDataLst>
              <p:tags r:id="rId1"/>
            </p:custDataLst>
          </p:nvPr>
        </p:nvSpPr>
        <p:spPr>
          <a:xfrm>
            <a:off x="3408584" y="1229147"/>
            <a:ext cx="8327813" cy="5102642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CH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3D1E977E-A94A-2EC6-9C9A-0AE44D84EEDD}"/>
              </a:ext>
            </a:extLst>
          </p:cNvPr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>
            <a:normAutofit/>
          </a:bodyPr>
          <a:lstStyle/>
          <a:p>
            <a:r>
              <a:rPr lang="fr-CH" sz="2400" dirty="0"/>
              <a:t>CAS D’USAGE 1 : Recherche de réglementations 					internationales 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DA427399-BB11-810A-775E-70B82959846A}"/>
              </a:ext>
            </a:extLst>
          </p:cNvPr>
          <p:cNvSpPr>
            <a:spLocks noGrp="1"/>
          </p:cNvSpPr>
          <p:nvPr>
            <p:ph idx="1"/>
            <p:custDataLst>
              <p:tags r:id="rId3"/>
            </p:custDataLst>
          </p:nvPr>
        </p:nvSpPr>
        <p:spPr>
          <a:xfrm>
            <a:off x="7435970" y="1229147"/>
            <a:ext cx="4442604" cy="4714451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fr-CH" sz="1300" b="1" dirty="0">
                <a:solidFill>
                  <a:schemeClr val="tx1"/>
                </a:solidFill>
              </a:rPr>
              <a:t>Règlementations internationales </a:t>
            </a:r>
            <a:r>
              <a:rPr lang="fr-CH" sz="1300" b="1" dirty="0">
                <a:solidFill>
                  <a:schemeClr val="tx1"/>
                </a:solidFill>
                <a:sym typeface="Wingdings" panose="05000000000000000000" pitchFamily="2" charset="2"/>
              </a:rPr>
              <a:t>:</a:t>
            </a:r>
          </a:p>
          <a:p>
            <a:pPr lvl="1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fr-CH" sz="1300" dirty="0">
                <a:sym typeface="Wingdings" panose="05000000000000000000" pitchFamily="2" charset="2"/>
              </a:rPr>
              <a:t>Temps conséquent de recherche </a:t>
            </a:r>
          </a:p>
          <a:p>
            <a:pPr lvl="1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fr-CH" sz="1300" dirty="0">
                <a:sym typeface="Wingdings" panose="05000000000000000000" pitchFamily="2" charset="2"/>
              </a:rPr>
              <a:t>Nombre important de sources</a:t>
            </a:r>
          </a:p>
          <a:p>
            <a:pPr lvl="1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fr-CH" sz="1300" dirty="0">
                <a:sym typeface="Wingdings" panose="05000000000000000000" pitchFamily="2" charset="2"/>
              </a:rPr>
              <a:t>Barrière de la langue</a:t>
            </a:r>
          </a:p>
          <a:p>
            <a:pPr lvl="1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fr-CH" sz="1300" dirty="0">
                <a:sym typeface="Wingdings" panose="05000000000000000000" pitchFamily="2" charset="2"/>
              </a:rPr>
              <a:t>Sujet peu confidentiel</a:t>
            </a:r>
          </a:p>
          <a:p>
            <a:pPr lvl="1">
              <a:lnSpc>
                <a:spcPct val="150000"/>
              </a:lnSpc>
              <a:buFont typeface="Wingdings" panose="05000000000000000000" pitchFamily="2" charset="2"/>
              <a:buChar char="Ø"/>
            </a:pPr>
            <a:endParaRPr lang="fr-CH" sz="1400" dirty="0">
              <a:sym typeface="Wingdings" panose="05000000000000000000" pitchFamily="2" charset="2"/>
            </a:endParaRPr>
          </a:p>
          <a:p>
            <a:pPr lvl="1">
              <a:lnSpc>
                <a:spcPct val="150000"/>
              </a:lnSpc>
              <a:buFont typeface="Wingdings" panose="05000000000000000000" pitchFamily="2" charset="2"/>
              <a:buChar char="Ø"/>
            </a:pPr>
            <a:endParaRPr lang="fr-CH" sz="1400" dirty="0"/>
          </a:p>
          <a:p>
            <a:pPr lvl="2"/>
            <a:endParaRPr lang="fr-CH" sz="1400" dirty="0">
              <a:solidFill>
                <a:schemeClr val="tx1"/>
              </a:solidFill>
            </a:endParaRPr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3B2DFBCC-8452-1E0F-5CF6-4BDCC190BFFF}"/>
              </a:ext>
            </a:extLst>
          </p:cNvPr>
          <p:cNvSpPr txBox="1"/>
          <p:nvPr>
            <p:custDataLst>
              <p:tags r:id="rId4"/>
            </p:custDataLst>
          </p:nvPr>
        </p:nvSpPr>
        <p:spPr>
          <a:xfrm>
            <a:off x="313426" y="2309099"/>
            <a:ext cx="2432649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sz="1600" dirty="0">
                <a:solidFill>
                  <a:schemeClr val="bg1"/>
                </a:solidFill>
              </a:rPr>
              <a:t>Pour un industriel, nous réalisons </a:t>
            </a:r>
            <a:r>
              <a:rPr lang="fr-CH" sz="1600" b="1" dirty="0">
                <a:solidFill>
                  <a:schemeClr val="bg1"/>
                </a:solidFill>
              </a:rPr>
              <a:t>une veille douanière et règlementaire </a:t>
            </a:r>
            <a:r>
              <a:rPr lang="fr-CH" sz="1600" dirty="0">
                <a:solidFill>
                  <a:schemeClr val="bg1"/>
                </a:solidFill>
              </a:rPr>
              <a:t>trimestrielle, collectant toutes les dernières actualités/changements pouvant impacter l’activité commerciale de notre client.</a:t>
            </a:r>
          </a:p>
        </p:txBody>
      </p:sp>
      <p:cxnSp>
        <p:nvCxnSpPr>
          <p:cNvPr id="9" name="Connecteur droit 8">
            <a:extLst>
              <a:ext uri="{FF2B5EF4-FFF2-40B4-BE49-F238E27FC236}">
                <a16:creationId xmlns:a16="http://schemas.microsoft.com/office/drawing/2014/main" id="{C6E9236E-CC20-1D56-C807-4A76C65407A3}"/>
              </a:ext>
            </a:extLst>
          </p:cNvPr>
          <p:cNvCxnSpPr/>
          <p:nvPr>
            <p:custDataLst>
              <p:tags r:id="rId5"/>
            </p:custDataLst>
          </p:nvPr>
        </p:nvCxnSpPr>
        <p:spPr>
          <a:xfrm>
            <a:off x="7466878" y="1337094"/>
            <a:ext cx="0" cy="4925683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ZoneTexte 9">
            <a:extLst>
              <a:ext uri="{FF2B5EF4-FFF2-40B4-BE49-F238E27FC236}">
                <a16:creationId xmlns:a16="http://schemas.microsoft.com/office/drawing/2014/main" id="{3C06BE8B-5536-6A71-9A2F-E38E5277D021}"/>
              </a:ext>
            </a:extLst>
          </p:cNvPr>
          <p:cNvSpPr txBox="1"/>
          <p:nvPr>
            <p:custDataLst>
              <p:tags r:id="rId6"/>
            </p:custDataLst>
          </p:nvPr>
        </p:nvSpPr>
        <p:spPr>
          <a:xfrm>
            <a:off x="4589253" y="1337094"/>
            <a:ext cx="157863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sz="1100" b="1" dirty="0">
                <a:solidFill>
                  <a:schemeClr val="tx2"/>
                </a:solidFill>
              </a:rPr>
              <a:t>Exemple de recherche</a:t>
            </a:r>
          </a:p>
        </p:txBody>
      </p:sp>
      <p:pic>
        <p:nvPicPr>
          <p:cNvPr id="12" name="Image 11">
            <a:extLst>
              <a:ext uri="{FF2B5EF4-FFF2-40B4-BE49-F238E27FC236}">
                <a16:creationId xmlns:a16="http://schemas.microsoft.com/office/drawing/2014/main" id="{0FF1B52A-1B3B-5927-AEBB-5734828E6054}"/>
              </a:ext>
            </a:extLst>
          </p:cNvPr>
          <p:cNvPicPr>
            <a:picLocks noChangeAspect="1"/>
          </p:cNvPicPr>
          <p:nvPr>
            <p:custDataLst>
              <p:tags r:id="rId7"/>
            </p:custDataLst>
          </p:nvPr>
        </p:nvPicPr>
        <p:blipFill rotWithShape="1">
          <a:blip r:embed="rId10"/>
          <a:srcRect l="34502"/>
          <a:stretch/>
        </p:blipFill>
        <p:spPr>
          <a:xfrm>
            <a:off x="3479322" y="1690687"/>
            <a:ext cx="3913362" cy="4365055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FB5F8CCB-556B-D138-0162-3248BA1278C5}"/>
              </a:ext>
            </a:extLst>
          </p:cNvPr>
          <p:cNvSpPr/>
          <p:nvPr>
            <p:custDataLst>
              <p:tags r:id="rId8"/>
            </p:custDataLst>
          </p:nvPr>
        </p:nvSpPr>
        <p:spPr>
          <a:xfrm>
            <a:off x="7497787" y="3631172"/>
            <a:ext cx="4204655" cy="121632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sz="1300" i="1" dirty="0">
                <a:solidFill>
                  <a:schemeClr val="tx1"/>
                </a:solidFill>
              </a:rPr>
              <a:t>L’aide d’une IA générative permet de </a:t>
            </a:r>
            <a:r>
              <a:rPr lang="fr-FR" sz="1300" b="1" i="1" dirty="0">
                <a:solidFill>
                  <a:schemeClr val="tx1"/>
                </a:solidFill>
              </a:rPr>
              <a:t>comprendre</a:t>
            </a:r>
            <a:r>
              <a:rPr lang="fr-FR" sz="1300" i="1" dirty="0">
                <a:solidFill>
                  <a:schemeClr val="tx1"/>
                </a:solidFill>
              </a:rPr>
              <a:t> plus rapidement les grandes lignes d’une règlementation via des éléments de réponse donnés par l’IA et de </a:t>
            </a:r>
            <a:r>
              <a:rPr lang="fr-FR" sz="1300" b="1" i="1" dirty="0">
                <a:solidFill>
                  <a:schemeClr val="tx1"/>
                </a:solidFill>
              </a:rPr>
              <a:t>trouver les sources officielles plus efficacement.</a:t>
            </a:r>
          </a:p>
        </p:txBody>
      </p:sp>
    </p:spTree>
    <p:extLst>
      <p:ext uri="{BB962C8B-B14F-4D97-AF65-F5344CB8AC3E}">
        <p14:creationId xmlns:p14="http://schemas.microsoft.com/office/powerpoint/2010/main" val="242099319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ABD20559-F307-61BB-DF48-1F2358AF1D6C}"/>
              </a:ext>
            </a:extLst>
          </p:cNvPr>
          <p:cNvSpPr/>
          <p:nvPr>
            <p:custDataLst>
              <p:tags r:id="rId1"/>
            </p:custDataLst>
          </p:nvPr>
        </p:nvSpPr>
        <p:spPr>
          <a:xfrm>
            <a:off x="3408584" y="1229147"/>
            <a:ext cx="8327813" cy="5102642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CH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3D1E977E-A94A-2EC6-9C9A-0AE44D84EEDD}"/>
              </a:ext>
            </a:extLst>
          </p:cNvPr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>
            <a:normAutofit/>
          </a:bodyPr>
          <a:lstStyle/>
          <a:p>
            <a:r>
              <a:rPr lang="fr-CH" sz="2400" dirty="0"/>
              <a:t>CAS D’USAGE 2 : Veille bancaire</a:t>
            </a:r>
          </a:p>
        </p:txBody>
      </p:sp>
      <p:cxnSp>
        <p:nvCxnSpPr>
          <p:cNvPr id="4" name="Connecteur droit 3">
            <a:extLst>
              <a:ext uri="{FF2B5EF4-FFF2-40B4-BE49-F238E27FC236}">
                <a16:creationId xmlns:a16="http://schemas.microsoft.com/office/drawing/2014/main" id="{E5BD72DD-0FF3-2ACB-1D49-E1AFFDD7F726}"/>
              </a:ext>
            </a:extLst>
          </p:cNvPr>
          <p:cNvCxnSpPr/>
          <p:nvPr>
            <p:custDataLst>
              <p:tags r:id="rId3"/>
            </p:custDataLst>
          </p:nvPr>
        </p:nvCxnSpPr>
        <p:spPr>
          <a:xfrm>
            <a:off x="7466878" y="1337094"/>
            <a:ext cx="0" cy="4925683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ZoneTexte 5">
            <a:extLst>
              <a:ext uri="{FF2B5EF4-FFF2-40B4-BE49-F238E27FC236}">
                <a16:creationId xmlns:a16="http://schemas.microsoft.com/office/drawing/2014/main" id="{9A3BB3AC-19A4-D884-20E3-D5C1356B3ED1}"/>
              </a:ext>
            </a:extLst>
          </p:cNvPr>
          <p:cNvSpPr txBox="1"/>
          <p:nvPr>
            <p:custDataLst>
              <p:tags r:id="rId4"/>
            </p:custDataLst>
          </p:nvPr>
        </p:nvSpPr>
        <p:spPr>
          <a:xfrm>
            <a:off x="4589252" y="1337094"/>
            <a:ext cx="1706039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sz="1100" b="1" dirty="0">
                <a:solidFill>
                  <a:schemeClr val="tx2"/>
                </a:solidFill>
              </a:rPr>
              <a:t>Exemple de reformulation </a:t>
            </a:r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F73C761A-2A50-C7AB-30FC-F21AA13B9759}"/>
              </a:ext>
            </a:extLst>
          </p:cNvPr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2456" y="1573822"/>
            <a:ext cx="3838151" cy="4651131"/>
          </a:xfrm>
          <a:prstGeom prst="rect">
            <a:avLst/>
          </a:prstGeom>
        </p:spPr>
      </p:pic>
      <p:sp>
        <p:nvSpPr>
          <p:cNvPr id="9" name="Espace réservé du contenu 2">
            <a:extLst>
              <a:ext uri="{FF2B5EF4-FFF2-40B4-BE49-F238E27FC236}">
                <a16:creationId xmlns:a16="http://schemas.microsoft.com/office/drawing/2014/main" id="{5C26AC03-BDF3-67F0-3BB6-BADFC277D0C2}"/>
              </a:ext>
            </a:extLst>
          </p:cNvPr>
          <p:cNvSpPr>
            <a:spLocks noGrp="1"/>
          </p:cNvSpPr>
          <p:nvPr>
            <p:ph idx="1"/>
            <p:custDataLst>
              <p:tags r:id="rId6"/>
            </p:custDataLst>
          </p:nvPr>
        </p:nvSpPr>
        <p:spPr>
          <a:xfrm>
            <a:off x="7349706" y="1328467"/>
            <a:ext cx="4166558" cy="4615131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fr-CH" sz="1300" b="1" dirty="0">
                <a:solidFill>
                  <a:schemeClr val="tx1"/>
                </a:solidFill>
              </a:rPr>
              <a:t>Reformulation et traduction :</a:t>
            </a:r>
          </a:p>
          <a:p>
            <a:pPr lvl="1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fr-CH" sz="1300" dirty="0"/>
              <a:t>Raccourcir un texte long</a:t>
            </a:r>
          </a:p>
          <a:p>
            <a:pPr lvl="1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fr-CH" sz="1300" dirty="0">
                <a:solidFill>
                  <a:schemeClr val="tx1"/>
                </a:solidFill>
              </a:rPr>
              <a:t>Trouv</a:t>
            </a:r>
            <a:r>
              <a:rPr lang="fr-CH" sz="1300" dirty="0"/>
              <a:t>er, de manière relativement efficace, les points clefs du texte </a:t>
            </a:r>
            <a:endParaRPr lang="fr-CH" sz="1300" dirty="0">
              <a:solidFill>
                <a:schemeClr val="tx1"/>
              </a:solidFill>
            </a:endParaRPr>
          </a:p>
          <a:p>
            <a:pPr lvl="1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fr-CH" sz="1300" dirty="0"/>
              <a:t>Reformuler une phrase</a:t>
            </a:r>
          </a:p>
          <a:p>
            <a:pPr lvl="1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fr-CH" sz="1300" dirty="0">
                <a:solidFill>
                  <a:schemeClr val="tx1"/>
                </a:solidFill>
              </a:rPr>
              <a:t>Traduire un texte </a:t>
            </a:r>
            <a:r>
              <a:rPr lang="fr-CH" sz="1300" dirty="0"/>
              <a:t>(</a:t>
            </a:r>
            <a:r>
              <a:rPr lang="fr-CH" sz="1300" dirty="0">
                <a:solidFill>
                  <a:schemeClr val="tx1"/>
                </a:solidFill>
              </a:rPr>
              <a:t>même si cet outil n’est pas forcément le plus efficace) </a:t>
            </a:r>
          </a:p>
          <a:p>
            <a:pPr lvl="1">
              <a:buFont typeface="Wingdings" panose="05000000000000000000" pitchFamily="2" charset="2"/>
              <a:buChar char="Ø"/>
            </a:pPr>
            <a:endParaRPr lang="fr-CH" sz="1300" dirty="0">
              <a:solidFill>
                <a:schemeClr val="tx1"/>
              </a:solidFill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3CDF70C8-1AB6-BE39-93FA-03202B2BD072}"/>
              </a:ext>
            </a:extLst>
          </p:cNvPr>
          <p:cNvSpPr/>
          <p:nvPr>
            <p:custDataLst>
              <p:tags r:id="rId7"/>
            </p:custDataLst>
          </p:nvPr>
        </p:nvSpPr>
        <p:spPr>
          <a:xfrm>
            <a:off x="7501382" y="3873260"/>
            <a:ext cx="4204655" cy="121632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sz="1300" i="1" dirty="0">
                <a:solidFill>
                  <a:schemeClr val="tx1"/>
                </a:solidFill>
              </a:rPr>
              <a:t>L'intelligence artificielle offre la possibilité de rapidement reformuler et/ou traduire des textes, ce qui permet </a:t>
            </a:r>
            <a:r>
              <a:rPr lang="fr-FR" sz="1300" b="1" i="1" dirty="0">
                <a:solidFill>
                  <a:schemeClr val="tx1"/>
                </a:solidFill>
              </a:rPr>
              <a:t>un gain de temps considérable. </a:t>
            </a:r>
            <a:r>
              <a:rPr lang="fr-FR" sz="1300" i="1" dirty="0">
                <a:solidFill>
                  <a:schemeClr val="tx1"/>
                </a:solidFill>
              </a:rPr>
              <a:t>De plus, elle peut être utilisée pour modifier la formulation ou les mots d'un texte afin </a:t>
            </a:r>
            <a:r>
              <a:rPr lang="fr-FR" sz="1300" b="1" i="1" dirty="0">
                <a:solidFill>
                  <a:schemeClr val="tx1"/>
                </a:solidFill>
              </a:rPr>
              <a:t>d'améliorer son esthétique.</a:t>
            </a:r>
            <a:endParaRPr lang="fr-CH" b="1" dirty="0"/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83EEE526-2336-08B7-7909-BE4B06022311}"/>
              </a:ext>
            </a:extLst>
          </p:cNvPr>
          <p:cNvSpPr txBox="1"/>
          <p:nvPr>
            <p:custDataLst>
              <p:tags r:id="rId8"/>
            </p:custDataLst>
          </p:nvPr>
        </p:nvSpPr>
        <p:spPr>
          <a:xfrm>
            <a:off x="313426" y="2309099"/>
            <a:ext cx="2432649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sz="1600" dirty="0">
                <a:solidFill>
                  <a:schemeClr val="bg1"/>
                </a:solidFill>
              </a:rPr>
              <a:t>La veille bancaire est une </a:t>
            </a:r>
            <a:r>
              <a:rPr lang="fr-CH" sz="1600" b="1" dirty="0">
                <a:solidFill>
                  <a:schemeClr val="bg1"/>
                </a:solidFill>
              </a:rPr>
              <a:t>veille hebdomadaire </a:t>
            </a:r>
            <a:r>
              <a:rPr lang="fr-CH" sz="1600" dirty="0">
                <a:solidFill>
                  <a:schemeClr val="bg1"/>
                </a:solidFill>
              </a:rPr>
              <a:t>que nous réalisons pour notre client. Le volume d’informations peut se révéler conséquent et chronophage. </a:t>
            </a:r>
          </a:p>
        </p:txBody>
      </p:sp>
    </p:spTree>
    <p:extLst>
      <p:ext uri="{BB962C8B-B14F-4D97-AF65-F5344CB8AC3E}">
        <p14:creationId xmlns:p14="http://schemas.microsoft.com/office/powerpoint/2010/main" val="308611072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ABD20559-F307-61BB-DF48-1F2358AF1D6C}"/>
              </a:ext>
            </a:extLst>
          </p:cNvPr>
          <p:cNvSpPr/>
          <p:nvPr>
            <p:custDataLst>
              <p:tags r:id="rId1"/>
            </p:custDataLst>
          </p:nvPr>
        </p:nvSpPr>
        <p:spPr>
          <a:xfrm>
            <a:off x="3408584" y="1229147"/>
            <a:ext cx="8327813" cy="5102642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CH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3D1E977E-A94A-2EC6-9C9A-0AE44D84EEDD}"/>
              </a:ext>
            </a:extLst>
          </p:cNvPr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>
            <a:normAutofit/>
          </a:bodyPr>
          <a:lstStyle/>
          <a:p>
            <a:r>
              <a:rPr lang="fr-CH" sz="2400" dirty="0"/>
              <a:t>CAS D’USAGE 3 : Nouveau projet de veille </a:t>
            </a:r>
            <a:r>
              <a:rPr lang="fr-CH" sz="2400"/>
              <a:t>/ études </a:t>
            </a:r>
            <a:r>
              <a:rPr lang="fr-CH" sz="2400" dirty="0"/>
              <a:t>analytiques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DA427399-BB11-810A-775E-70B82959846A}"/>
              </a:ext>
            </a:extLst>
          </p:cNvPr>
          <p:cNvSpPr>
            <a:spLocks noGrp="1"/>
          </p:cNvSpPr>
          <p:nvPr>
            <p:ph idx="1"/>
            <p:custDataLst>
              <p:tags r:id="rId3"/>
            </p:custDataLst>
          </p:nvPr>
        </p:nvSpPr>
        <p:spPr>
          <a:xfrm>
            <a:off x="7349706" y="1328467"/>
            <a:ext cx="4166558" cy="4615131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fr-CH" sz="1300" b="1">
                <a:solidFill>
                  <a:schemeClr val="tx1"/>
                </a:solidFill>
              </a:rPr>
              <a:t>Contextualiser un </a:t>
            </a:r>
            <a:r>
              <a:rPr lang="fr-CH" sz="1300" b="1" dirty="0">
                <a:solidFill>
                  <a:schemeClr val="tx1"/>
                </a:solidFill>
              </a:rPr>
              <a:t>nouveau sujet : </a:t>
            </a:r>
          </a:p>
          <a:p>
            <a:pPr lvl="1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fr-CH" sz="1300" dirty="0"/>
              <a:t>Besoin de comprendre rapidement une technologie / sujet</a:t>
            </a:r>
          </a:p>
          <a:p>
            <a:pPr lvl="1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fr-CH" sz="1300" dirty="0">
                <a:solidFill>
                  <a:schemeClr val="tx1"/>
                </a:solidFill>
              </a:rPr>
              <a:t>Évaluer le volume d’informations disponible</a:t>
            </a:r>
          </a:p>
          <a:p>
            <a:pPr lvl="1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fr-CH" sz="1300" dirty="0"/>
              <a:t>Comprendre les premiers enjeux </a:t>
            </a:r>
          </a:p>
          <a:p>
            <a:pPr lvl="1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fr-CH" sz="1300" dirty="0">
                <a:solidFill>
                  <a:schemeClr val="tx1"/>
                </a:solidFill>
              </a:rPr>
              <a:t>Identifier des sources d’inf</a:t>
            </a:r>
            <a:r>
              <a:rPr lang="fr-CH" sz="1300" dirty="0"/>
              <a:t>ormation</a:t>
            </a:r>
          </a:p>
          <a:p>
            <a:pPr lvl="1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fr-CH" sz="1300" dirty="0">
                <a:solidFill>
                  <a:schemeClr val="tx1"/>
                </a:solidFill>
              </a:rPr>
              <a:t>Déterminer des mots-clés de recherche</a:t>
            </a:r>
          </a:p>
          <a:p>
            <a:pPr lvl="1">
              <a:lnSpc>
                <a:spcPct val="150000"/>
              </a:lnSpc>
              <a:buFont typeface="Wingdings" panose="05000000000000000000" pitchFamily="2" charset="2"/>
              <a:buChar char="Ø"/>
            </a:pPr>
            <a:endParaRPr lang="fr-CH" sz="1300" dirty="0">
              <a:solidFill>
                <a:schemeClr val="tx1"/>
              </a:solidFill>
            </a:endParaRPr>
          </a:p>
          <a:p>
            <a:pPr lvl="1">
              <a:buFont typeface="Wingdings" panose="05000000000000000000" pitchFamily="2" charset="2"/>
              <a:buChar char="Ø"/>
            </a:pPr>
            <a:endParaRPr lang="fr-CH" sz="1300" dirty="0">
              <a:solidFill>
                <a:schemeClr val="tx1"/>
              </a:solidFill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C4130E06-798E-9963-693C-5EF2BD606596}"/>
              </a:ext>
            </a:extLst>
          </p:cNvPr>
          <p:cNvSpPr/>
          <p:nvPr>
            <p:custDataLst>
              <p:tags r:id="rId4"/>
            </p:custDataLst>
          </p:nvPr>
        </p:nvSpPr>
        <p:spPr>
          <a:xfrm>
            <a:off x="7649559" y="4278704"/>
            <a:ext cx="3976772" cy="132556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CH" sz="1300" i="1" dirty="0">
                <a:solidFill>
                  <a:schemeClr val="tx1"/>
                </a:solidFill>
                <a:sym typeface="Wingdings" panose="05000000000000000000" pitchFamily="2" charset="2"/>
              </a:rPr>
              <a:t>L’aide d’une IA générative permet de </a:t>
            </a:r>
            <a:r>
              <a:rPr lang="fr-CH" sz="1300" b="1" i="1" dirty="0">
                <a:solidFill>
                  <a:schemeClr val="tx1"/>
                </a:solidFill>
                <a:sym typeface="Wingdings" panose="05000000000000000000" pitchFamily="2" charset="2"/>
              </a:rPr>
              <a:t>comprendre </a:t>
            </a:r>
            <a:r>
              <a:rPr lang="fr-CH" sz="1300" i="1" dirty="0">
                <a:solidFill>
                  <a:schemeClr val="tx1"/>
                </a:solidFill>
                <a:sym typeface="Wingdings" panose="05000000000000000000" pitchFamily="2" charset="2"/>
              </a:rPr>
              <a:t>en quelques lignes les </a:t>
            </a:r>
            <a:r>
              <a:rPr lang="fr-CH" sz="1300" b="1" i="1" dirty="0">
                <a:solidFill>
                  <a:schemeClr val="tx1"/>
                </a:solidFill>
                <a:sym typeface="Wingdings" panose="05000000000000000000" pitchFamily="2" charset="2"/>
              </a:rPr>
              <a:t>premiers enjeux </a:t>
            </a:r>
            <a:r>
              <a:rPr lang="fr-CH" sz="1300" i="1" dirty="0">
                <a:solidFill>
                  <a:schemeClr val="tx1"/>
                </a:solidFill>
                <a:sym typeface="Wingdings" panose="05000000000000000000" pitchFamily="2" charset="2"/>
              </a:rPr>
              <a:t>d’une technologie, son </a:t>
            </a:r>
            <a:r>
              <a:rPr lang="fr-CH" sz="1300" b="1" i="1" dirty="0">
                <a:solidFill>
                  <a:schemeClr val="tx1"/>
                </a:solidFill>
                <a:sym typeface="Wingdings" panose="05000000000000000000" pitchFamily="2" charset="2"/>
              </a:rPr>
              <a:t>fonctionnement</a:t>
            </a:r>
            <a:r>
              <a:rPr lang="fr-CH" sz="1300" i="1" dirty="0">
                <a:solidFill>
                  <a:schemeClr val="tx1"/>
                </a:solidFill>
                <a:sym typeface="Wingdings" panose="05000000000000000000" pitchFamily="2" charset="2"/>
              </a:rPr>
              <a:t>, ses </a:t>
            </a:r>
            <a:r>
              <a:rPr lang="fr-CH" sz="1300" b="1" i="1" dirty="0">
                <a:solidFill>
                  <a:schemeClr val="tx1"/>
                </a:solidFill>
                <a:sym typeface="Wingdings" panose="05000000000000000000" pitchFamily="2" charset="2"/>
              </a:rPr>
              <a:t>avantages</a:t>
            </a:r>
            <a:r>
              <a:rPr lang="fr-CH" sz="1300" i="1" dirty="0">
                <a:solidFill>
                  <a:schemeClr val="tx1"/>
                </a:solidFill>
                <a:sym typeface="Wingdings" panose="05000000000000000000" pitchFamily="2" charset="2"/>
              </a:rPr>
              <a:t> et </a:t>
            </a:r>
            <a:r>
              <a:rPr lang="fr-CH" sz="1300" b="1" i="1" dirty="0">
                <a:solidFill>
                  <a:schemeClr val="tx1"/>
                </a:solidFill>
                <a:sym typeface="Wingdings" panose="05000000000000000000" pitchFamily="2" charset="2"/>
              </a:rPr>
              <a:t>inconvénients</a:t>
            </a:r>
            <a:r>
              <a:rPr lang="fr-CH" sz="1300" i="1" dirty="0">
                <a:solidFill>
                  <a:schemeClr val="tx1"/>
                </a:solidFill>
                <a:sym typeface="Wingdings" panose="05000000000000000000" pitchFamily="2" charset="2"/>
              </a:rPr>
              <a:t> et les </a:t>
            </a:r>
            <a:r>
              <a:rPr lang="fr-CH" sz="1300" b="1" i="1" dirty="0">
                <a:solidFill>
                  <a:schemeClr val="tx1"/>
                </a:solidFill>
                <a:sym typeface="Wingdings" panose="05000000000000000000" pitchFamily="2" charset="2"/>
              </a:rPr>
              <a:t>perspectives</a:t>
            </a:r>
            <a:r>
              <a:rPr lang="fr-CH" sz="1300" i="1" dirty="0">
                <a:solidFill>
                  <a:schemeClr val="tx1"/>
                </a:solidFill>
                <a:sym typeface="Wingdings" panose="05000000000000000000" pitchFamily="2" charset="2"/>
              </a:rPr>
              <a:t> qui permettent dans un premier temps de </a:t>
            </a:r>
            <a:r>
              <a:rPr lang="fr-CH" sz="1300" i="1" dirty="0" err="1">
                <a:solidFill>
                  <a:schemeClr val="tx1"/>
                </a:solidFill>
                <a:sym typeface="Wingdings" panose="05000000000000000000" pitchFamily="2" charset="2"/>
              </a:rPr>
              <a:t>pré-évaluer</a:t>
            </a:r>
            <a:r>
              <a:rPr lang="fr-CH" sz="1300" i="1" dirty="0">
                <a:solidFill>
                  <a:schemeClr val="tx1"/>
                </a:solidFill>
                <a:sym typeface="Wingdings" panose="05000000000000000000" pitchFamily="2" charset="2"/>
              </a:rPr>
              <a:t> le scope de l’étude et les recherches à mener.</a:t>
            </a:r>
            <a:endParaRPr lang="fr-CH" sz="1300" dirty="0">
              <a:solidFill>
                <a:schemeClr val="tx1"/>
              </a:solidFill>
            </a:endParaRPr>
          </a:p>
        </p:txBody>
      </p:sp>
      <p:cxnSp>
        <p:nvCxnSpPr>
          <p:cNvPr id="6" name="Connecteur droit 5">
            <a:extLst>
              <a:ext uri="{FF2B5EF4-FFF2-40B4-BE49-F238E27FC236}">
                <a16:creationId xmlns:a16="http://schemas.microsoft.com/office/drawing/2014/main" id="{0FA1C8A9-2653-48B8-20A2-6C0468F1D576}"/>
              </a:ext>
            </a:extLst>
          </p:cNvPr>
          <p:cNvCxnSpPr/>
          <p:nvPr>
            <p:custDataLst>
              <p:tags r:id="rId5"/>
            </p:custDataLst>
          </p:nvPr>
        </p:nvCxnSpPr>
        <p:spPr>
          <a:xfrm>
            <a:off x="7354735" y="1328467"/>
            <a:ext cx="0" cy="4925683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Image 7">
            <a:extLst>
              <a:ext uri="{FF2B5EF4-FFF2-40B4-BE49-F238E27FC236}">
                <a16:creationId xmlns:a16="http://schemas.microsoft.com/office/drawing/2014/main" id="{038F7F7A-8E66-029B-4A9C-F785D0C9DD76}"/>
              </a:ext>
            </a:extLst>
          </p:cNvPr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9"/>
          <a:stretch>
            <a:fillRect/>
          </a:stretch>
        </p:blipFill>
        <p:spPr>
          <a:xfrm>
            <a:off x="3489006" y="1920127"/>
            <a:ext cx="3775249" cy="3794031"/>
          </a:xfrm>
          <a:prstGeom prst="rect">
            <a:avLst/>
          </a:prstGeom>
        </p:spPr>
      </p:pic>
      <p:sp>
        <p:nvSpPr>
          <p:cNvPr id="9" name="ZoneTexte 8">
            <a:extLst>
              <a:ext uri="{FF2B5EF4-FFF2-40B4-BE49-F238E27FC236}">
                <a16:creationId xmlns:a16="http://schemas.microsoft.com/office/drawing/2014/main" id="{D6D59DF4-EE8E-8582-197B-DE9AD8DB2FF9}"/>
              </a:ext>
            </a:extLst>
          </p:cNvPr>
          <p:cNvSpPr txBox="1"/>
          <p:nvPr>
            <p:custDataLst>
              <p:tags r:id="rId7"/>
            </p:custDataLst>
          </p:nvPr>
        </p:nvSpPr>
        <p:spPr>
          <a:xfrm>
            <a:off x="313426" y="2309099"/>
            <a:ext cx="2432649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sz="1600" dirty="0">
                <a:solidFill>
                  <a:schemeClr val="bg1"/>
                </a:solidFill>
              </a:rPr>
              <a:t>Dans le cadre de l’</a:t>
            </a:r>
            <a:r>
              <a:rPr lang="fr-CH" sz="1600" b="1" dirty="0">
                <a:solidFill>
                  <a:schemeClr val="bg1"/>
                </a:solidFill>
              </a:rPr>
              <a:t>élaboration d’une offre </a:t>
            </a:r>
            <a:r>
              <a:rPr lang="fr-CH" sz="1600" dirty="0">
                <a:solidFill>
                  <a:schemeClr val="bg1"/>
                </a:solidFill>
              </a:rPr>
              <a:t>commerciale ou le démarrage d’un</a:t>
            </a:r>
            <a:r>
              <a:rPr lang="fr-CH" sz="1600" b="1" dirty="0">
                <a:solidFill>
                  <a:schemeClr val="bg1"/>
                </a:solidFill>
              </a:rPr>
              <a:t> nouveau projet de veille </a:t>
            </a:r>
            <a:r>
              <a:rPr lang="fr-CH" sz="1600" dirty="0">
                <a:solidFill>
                  <a:schemeClr val="bg1"/>
                </a:solidFill>
              </a:rPr>
              <a:t>pour un client, nous avons besoin de réaliser des recherches préliminaires permettant de déterminer le scope et bien comprendre les enjeux du client.  </a:t>
            </a:r>
          </a:p>
        </p:txBody>
      </p:sp>
    </p:spTree>
    <p:extLst>
      <p:ext uri="{BB962C8B-B14F-4D97-AF65-F5344CB8AC3E}">
        <p14:creationId xmlns:p14="http://schemas.microsoft.com/office/powerpoint/2010/main" val="190725046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FA90844-A19E-2CB2-48BA-6FB770071D9B}"/>
              </a:ext>
            </a:extLst>
          </p:cNvPr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357799272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13BDF0E-91F4-D6F6-B8D3-6EBEC9F5DB3E}"/>
              </a:ext>
            </a:extLst>
          </p:cNvPr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fr-CH" sz="2400" dirty="0"/>
              <a:t>PRÉSENTATION</a:t>
            </a:r>
            <a:endParaRPr lang="fr-CH" dirty="0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4B07A42B-0FDE-0BC0-BDA8-E8986D8F2E3C}"/>
              </a:ext>
            </a:extLst>
          </p:cNvPr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838200" y="1618223"/>
            <a:ext cx="10515600" cy="3979952"/>
          </a:xfrm>
        </p:spPr>
        <p:txBody>
          <a:bodyPr/>
          <a:lstStyle/>
          <a:p>
            <a:pPr marL="0" indent="0" algn="ctr">
              <a:buNone/>
            </a:pPr>
            <a:r>
              <a:rPr lang="fr-FR" sz="1600" b="1" i="0" dirty="0">
                <a:solidFill>
                  <a:srgbClr val="121212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Geneva Intelligence </a:t>
            </a:r>
            <a:r>
              <a:rPr lang="fr-FR" sz="1600" b="0" i="0" dirty="0">
                <a:solidFill>
                  <a:srgbClr val="121212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est un cabinet d’intelligence économique, établi à Genève depuis </a:t>
            </a:r>
            <a:r>
              <a:rPr lang="fr-FR" sz="1600" b="1" i="0" dirty="0">
                <a:solidFill>
                  <a:srgbClr val="121212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2013</a:t>
            </a:r>
            <a:r>
              <a:rPr lang="fr-FR" sz="1600" b="0" i="0" dirty="0">
                <a:solidFill>
                  <a:srgbClr val="121212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. Nous mettons notre </a:t>
            </a:r>
            <a:r>
              <a:rPr lang="fr-FR" sz="1600" b="1" i="0" dirty="0">
                <a:solidFill>
                  <a:srgbClr val="121212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expertise</a:t>
            </a:r>
            <a:r>
              <a:rPr lang="fr-FR" sz="1600" b="0" i="0" dirty="0">
                <a:solidFill>
                  <a:srgbClr val="121212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, notre </a:t>
            </a:r>
            <a:r>
              <a:rPr lang="fr-FR" sz="1600" b="1" i="0" dirty="0">
                <a:solidFill>
                  <a:srgbClr val="121212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réseau international </a:t>
            </a:r>
            <a:r>
              <a:rPr lang="fr-FR" sz="1600" b="0" i="0" dirty="0">
                <a:solidFill>
                  <a:srgbClr val="121212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et les </a:t>
            </a:r>
            <a:r>
              <a:rPr lang="fr-FR" sz="1600" b="1" i="0" dirty="0">
                <a:solidFill>
                  <a:srgbClr val="121212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meilleurs outils d’intelligence artificielle </a:t>
            </a:r>
            <a:r>
              <a:rPr lang="fr-FR" sz="1600" b="0" i="0" dirty="0">
                <a:solidFill>
                  <a:srgbClr val="121212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au service de </a:t>
            </a:r>
            <a:r>
              <a:rPr lang="fr-FR" sz="1600" b="1" i="0" dirty="0">
                <a:solidFill>
                  <a:srgbClr val="121212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vos</a:t>
            </a:r>
            <a:r>
              <a:rPr lang="fr-FR" sz="1600" b="0" i="0" dirty="0">
                <a:solidFill>
                  <a:srgbClr val="121212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fr-FR" sz="1600" b="1" i="0" dirty="0">
                <a:solidFill>
                  <a:srgbClr val="121212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enjeux stratégiques.</a:t>
            </a:r>
          </a:p>
          <a:p>
            <a:pPr marL="0" indent="0">
              <a:lnSpc>
                <a:spcPct val="100000"/>
              </a:lnSpc>
              <a:buNone/>
            </a:pPr>
            <a:endParaRPr lang="fr-FR" sz="1600" b="0" i="0" dirty="0">
              <a:solidFill>
                <a:srgbClr val="121212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lnSpc>
                <a:spcPct val="100000"/>
              </a:lnSpc>
              <a:buNone/>
            </a:pPr>
            <a:endParaRPr lang="fr-FR" sz="1600" b="0" i="0" dirty="0">
              <a:solidFill>
                <a:srgbClr val="121212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buNone/>
            </a:pPr>
            <a:r>
              <a:rPr lang="fr-FR" sz="1400" b="0" i="0" dirty="0">
                <a:solidFill>
                  <a:srgbClr val="121212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Tant en Suisse qu’à l’international, nous accompagnons des </a:t>
            </a:r>
            <a:r>
              <a:rPr lang="fr-FR" sz="1400" b="1" dirty="0">
                <a:solidFill>
                  <a:srgbClr val="12121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grands groupes et des</a:t>
            </a:r>
            <a:r>
              <a:rPr lang="fr-FR" sz="1400" b="0" i="0" dirty="0">
                <a:solidFill>
                  <a:srgbClr val="121212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fr-FR" sz="1400" b="1" i="0" dirty="0">
                <a:solidFill>
                  <a:srgbClr val="121212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PME</a:t>
            </a:r>
            <a:r>
              <a:rPr lang="fr-FR" sz="1400" dirty="0">
                <a:solidFill>
                  <a:srgbClr val="12121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fr-FR" sz="1400" b="0" i="0" dirty="0">
                <a:solidFill>
                  <a:srgbClr val="121212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ainsi que des </a:t>
            </a:r>
            <a:r>
              <a:rPr lang="fr-FR" sz="1400" b="1" i="0" dirty="0">
                <a:solidFill>
                  <a:srgbClr val="121212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institutions publiques et d’intérêt général </a:t>
            </a:r>
            <a:r>
              <a:rPr lang="fr-FR" sz="1400" b="0" i="0" dirty="0">
                <a:solidFill>
                  <a:srgbClr val="121212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de tous secteurs d’activité :</a:t>
            </a:r>
          </a:p>
          <a:p>
            <a:pPr marL="0" indent="0">
              <a:buNone/>
            </a:pPr>
            <a:endParaRPr lang="fr-CH" sz="1800" dirty="0">
              <a:solidFill>
                <a:schemeClr val="tx1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pSp>
        <p:nvGrpSpPr>
          <p:cNvPr id="4" name="Groupe 3">
            <a:extLst>
              <a:ext uri="{FF2B5EF4-FFF2-40B4-BE49-F238E27FC236}">
                <a16:creationId xmlns:a16="http://schemas.microsoft.com/office/drawing/2014/main" id="{7B3AC3C2-2696-F1E5-39D5-F3A89997D978}"/>
              </a:ext>
            </a:extLst>
          </p:cNvPr>
          <p:cNvGrpSpPr/>
          <p:nvPr>
            <p:custDataLst>
              <p:tags r:id="rId3"/>
            </p:custDataLst>
          </p:nvPr>
        </p:nvGrpSpPr>
        <p:grpSpPr>
          <a:xfrm>
            <a:off x="2053879" y="3517693"/>
            <a:ext cx="8084241" cy="2241653"/>
            <a:chOff x="623747" y="2895698"/>
            <a:chExt cx="9053515" cy="2659335"/>
          </a:xfrm>
        </p:grpSpPr>
        <p:grpSp>
          <p:nvGrpSpPr>
            <p:cNvPr id="5" name="Group 48">
              <a:extLst>
                <a:ext uri="{FF2B5EF4-FFF2-40B4-BE49-F238E27FC236}">
                  <a16:creationId xmlns:a16="http://schemas.microsoft.com/office/drawing/2014/main" id="{D1C7DF2B-67F8-09C7-F5B3-A6283FB1F9E2}"/>
                </a:ext>
              </a:extLst>
            </p:cNvPr>
            <p:cNvGrpSpPr/>
            <p:nvPr/>
          </p:nvGrpSpPr>
          <p:grpSpPr>
            <a:xfrm>
              <a:off x="623747" y="2901884"/>
              <a:ext cx="2898971" cy="2648953"/>
              <a:chOff x="598169" y="3270030"/>
              <a:chExt cx="2898971" cy="2648953"/>
            </a:xfrm>
          </p:grpSpPr>
          <p:sp>
            <p:nvSpPr>
              <p:cNvPr id="42" name="Rectangle 41">
                <a:extLst>
                  <a:ext uri="{FF2B5EF4-FFF2-40B4-BE49-F238E27FC236}">
                    <a16:creationId xmlns:a16="http://schemas.microsoft.com/office/drawing/2014/main" id="{3CE99DE9-F953-E0B1-D46A-DA59C28432DF}"/>
                  </a:ext>
                </a:extLst>
              </p:cNvPr>
              <p:cNvSpPr/>
              <p:nvPr/>
            </p:nvSpPr>
            <p:spPr>
              <a:xfrm>
                <a:off x="598169" y="3270030"/>
                <a:ext cx="2898971" cy="2648953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20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grpSp>
            <p:nvGrpSpPr>
              <p:cNvPr id="43" name="Group 40">
                <a:extLst>
                  <a:ext uri="{FF2B5EF4-FFF2-40B4-BE49-F238E27FC236}">
                    <a16:creationId xmlns:a16="http://schemas.microsoft.com/office/drawing/2014/main" id="{29480556-83B2-AC0E-DC21-C7B87A8A1CE3}"/>
                  </a:ext>
                </a:extLst>
              </p:cNvPr>
              <p:cNvGrpSpPr/>
              <p:nvPr/>
            </p:nvGrpSpPr>
            <p:grpSpPr>
              <a:xfrm>
                <a:off x="829601" y="3341084"/>
                <a:ext cx="2408138" cy="2428875"/>
                <a:chOff x="829601" y="3437503"/>
                <a:chExt cx="2408138" cy="2428875"/>
              </a:xfrm>
            </p:grpSpPr>
            <p:grpSp>
              <p:nvGrpSpPr>
                <p:cNvPr id="44" name="Group 3">
                  <a:extLst>
                    <a:ext uri="{FF2B5EF4-FFF2-40B4-BE49-F238E27FC236}">
                      <a16:creationId xmlns:a16="http://schemas.microsoft.com/office/drawing/2014/main" id="{A73593B3-44EF-BD20-27D7-4F5920502D38}"/>
                    </a:ext>
                  </a:extLst>
                </p:cNvPr>
                <p:cNvGrpSpPr/>
                <p:nvPr/>
              </p:nvGrpSpPr>
              <p:grpSpPr>
                <a:xfrm>
                  <a:off x="829601" y="3437503"/>
                  <a:ext cx="2253527" cy="310720"/>
                  <a:chOff x="829601" y="3437503"/>
                  <a:chExt cx="2253527" cy="310720"/>
                </a:xfrm>
              </p:grpSpPr>
              <p:sp>
                <p:nvSpPr>
                  <p:cNvPr id="57" name="TextBox 26">
                    <a:extLst>
                      <a:ext uri="{FF2B5EF4-FFF2-40B4-BE49-F238E27FC236}">
                        <a16:creationId xmlns:a16="http://schemas.microsoft.com/office/drawing/2014/main" id="{A50C1D33-893D-037E-13E0-09E42A96340B}"/>
                      </a:ext>
                    </a:extLst>
                  </p:cNvPr>
                  <p:cNvSpPr txBox="1"/>
                  <p:nvPr/>
                </p:nvSpPr>
                <p:spPr>
                  <a:xfrm>
                    <a:off x="1206202" y="3445647"/>
                    <a:ext cx="1876926" cy="301228"/>
                  </a:xfrm>
                  <a:prstGeom prst="rect">
                    <a:avLst/>
                  </a:prstGeom>
                  <a:noFill/>
                </p:spPr>
                <p:txBody>
                  <a:bodyPr wrap="square">
                    <a:spAutoFit/>
                  </a:bodyPr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fr-FR" sz="105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+mn-cs"/>
                      </a:rPr>
                      <a:t>Agri-Food &amp; </a:t>
                    </a:r>
                    <a:r>
                      <a:rPr kumimoji="0" lang="fr-FR" sz="1050" b="0" i="0" u="none" strike="noStrike" kern="1200" cap="none" spc="0" normalizeH="0" baseline="0" noProof="0" dirty="0" err="1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+mn-cs"/>
                      </a:rPr>
                      <a:t>Supply</a:t>
                    </a:r>
                    <a:r>
                      <a:rPr kumimoji="0" lang="fr-FR" sz="105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+mn-cs"/>
                      </a:rPr>
                      <a:t> Chain</a:t>
                    </a:r>
                  </a:p>
                </p:txBody>
              </p:sp>
              <p:pic>
                <p:nvPicPr>
                  <p:cNvPr id="58" name="Graphic 7">
                    <a:extLst>
                      <a:ext uri="{FF2B5EF4-FFF2-40B4-BE49-F238E27FC236}">
                        <a16:creationId xmlns:a16="http://schemas.microsoft.com/office/drawing/2014/main" id="{29439154-6118-D3B5-1BCA-8C00AB5467EB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6" cstate="screen">
                    <a:extLst>
                      <a:ext uri="{28A0092B-C50C-407E-A947-70E740481C1C}">
                        <a14:useLocalDpi xmlns:a14="http://schemas.microsoft.com/office/drawing/2010/main"/>
                      </a:ext>
                      <a:ext uri="{96DAC541-7B7A-43D3-8B79-37D633B846F1}">
                        <asvg:svgBlip xmlns:asvg="http://schemas.microsoft.com/office/drawing/2016/SVG/main" r:embed="rId7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829601" y="3437503"/>
                    <a:ext cx="310720" cy="310720"/>
                  </a:xfrm>
                  <a:prstGeom prst="rect">
                    <a:avLst/>
                  </a:prstGeom>
                </p:spPr>
              </p:pic>
            </p:grpSp>
            <p:grpSp>
              <p:nvGrpSpPr>
                <p:cNvPr id="45" name="Group 6">
                  <a:extLst>
                    <a:ext uri="{FF2B5EF4-FFF2-40B4-BE49-F238E27FC236}">
                      <a16:creationId xmlns:a16="http://schemas.microsoft.com/office/drawing/2014/main" id="{F70803F8-F52F-3C93-E107-F52B382BDD5D}"/>
                    </a:ext>
                  </a:extLst>
                </p:cNvPr>
                <p:cNvGrpSpPr/>
                <p:nvPr/>
              </p:nvGrpSpPr>
              <p:grpSpPr>
                <a:xfrm>
                  <a:off x="839571" y="3912661"/>
                  <a:ext cx="2398168" cy="492916"/>
                  <a:chOff x="839571" y="3912661"/>
                  <a:chExt cx="2398168" cy="492916"/>
                </a:xfrm>
              </p:grpSpPr>
              <p:sp>
                <p:nvSpPr>
                  <p:cNvPr id="55" name="TextBox 31">
                    <a:extLst>
                      <a:ext uri="{FF2B5EF4-FFF2-40B4-BE49-F238E27FC236}">
                        <a16:creationId xmlns:a16="http://schemas.microsoft.com/office/drawing/2014/main" id="{47C66A7F-19D4-62DC-0DBD-4DF949BEC48A}"/>
                      </a:ext>
                    </a:extLst>
                  </p:cNvPr>
                  <p:cNvSpPr txBox="1"/>
                  <p:nvPr/>
                </p:nvSpPr>
                <p:spPr>
                  <a:xfrm>
                    <a:off x="1206202" y="3912661"/>
                    <a:ext cx="2031537" cy="492916"/>
                  </a:xfrm>
                  <a:prstGeom prst="rect">
                    <a:avLst/>
                  </a:prstGeom>
                  <a:noFill/>
                </p:spPr>
                <p:txBody>
                  <a:bodyPr wrap="square">
                    <a:spAutoFit/>
                  </a:bodyPr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fr-FR" sz="105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+mn-cs"/>
                      </a:rPr>
                      <a:t>Construction, génie civil et immobilier</a:t>
                    </a:r>
                  </a:p>
                </p:txBody>
              </p:sp>
              <p:pic>
                <p:nvPicPr>
                  <p:cNvPr id="56" name="Graphic 12">
                    <a:extLst>
                      <a:ext uri="{FF2B5EF4-FFF2-40B4-BE49-F238E27FC236}">
                        <a16:creationId xmlns:a16="http://schemas.microsoft.com/office/drawing/2014/main" id="{2302F1F8-19EF-C63D-C8B0-2F56A970B837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8" cstate="screen">
                    <a:extLst>
                      <a:ext uri="{28A0092B-C50C-407E-A947-70E740481C1C}">
                        <a14:useLocalDpi xmlns:a14="http://schemas.microsoft.com/office/drawing/2010/main"/>
                      </a:ext>
                      <a:ext uri="{96DAC541-7B7A-43D3-8B79-37D633B846F1}">
                        <asvg:svgBlip xmlns:asvg="http://schemas.microsoft.com/office/drawing/2016/SVG/main" r:embed="rId9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839571" y="3960873"/>
                    <a:ext cx="290780" cy="290780"/>
                  </a:xfrm>
                  <a:prstGeom prst="rect">
                    <a:avLst/>
                  </a:prstGeom>
                </p:spPr>
              </p:pic>
            </p:grpSp>
            <p:grpSp>
              <p:nvGrpSpPr>
                <p:cNvPr id="46" name="Group 9">
                  <a:extLst>
                    <a:ext uri="{FF2B5EF4-FFF2-40B4-BE49-F238E27FC236}">
                      <a16:creationId xmlns:a16="http://schemas.microsoft.com/office/drawing/2014/main" id="{58ECB47A-8059-4BD0-B70F-E6A5EF51A7A5}"/>
                    </a:ext>
                  </a:extLst>
                </p:cNvPr>
                <p:cNvGrpSpPr/>
                <p:nvPr/>
              </p:nvGrpSpPr>
              <p:grpSpPr>
                <a:xfrm>
                  <a:off x="843195" y="4480366"/>
                  <a:ext cx="2239933" cy="307831"/>
                  <a:chOff x="843195" y="4346848"/>
                  <a:chExt cx="2239933" cy="307831"/>
                </a:xfrm>
              </p:grpSpPr>
              <p:sp>
                <p:nvSpPr>
                  <p:cNvPr id="53" name="TextBox 37">
                    <a:extLst>
                      <a:ext uri="{FF2B5EF4-FFF2-40B4-BE49-F238E27FC236}">
                        <a16:creationId xmlns:a16="http://schemas.microsoft.com/office/drawing/2014/main" id="{77AA10AC-C617-2A28-34AC-A8BFCBB0FA0C}"/>
                      </a:ext>
                    </a:extLst>
                  </p:cNvPr>
                  <p:cNvSpPr txBox="1"/>
                  <p:nvPr/>
                </p:nvSpPr>
                <p:spPr>
                  <a:xfrm>
                    <a:off x="1206202" y="4353451"/>
                    <a:ext cx="1876926" cy="301228"/>
                  </a:xfrm>
                  <a:prstGeom prst="rect">
                    <a:avLst/>
                  </a:prstGeom>
                  <a:noFill/>
                </p:spPr>
                <p:txBody>
                  <a:bodyPr wrap="square">
                    <a:spAutoFit/>
                  </a:bodyPr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fr-FR" sz="105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+mn-cs"/>
                      </a:rPr>
                      <a:t>Energie et environnement</a:t>
                    </a:r>
                  </a:p>
                </p:txBody>
              </p:sp>
              <p:pic>
                <p:nvPicPr>
                  <p:cNvPr id="54" name="Graphic 14">
                    <a:extLst>
                      <a:ext uri="{FF2B5EF4-FFF2-40B4-BE49-F238E27FC236}">
                        <a16:creationId xmlns:a16="http://schemas.microsoft.com/office/drawing/2014/main" id="{CC30F1ED-200E-2410-30B0-6BD196D12CC4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10" cstate="screen">
                    <a:extLst>
                      <a:ext uri="{28A0092B-C50C-407E-A947-70E740481C1C}">
                        <a14:useLocalDpi xmlns:a14="http://schemas.microsoft.com/office/drawing/2010/main"/>
                      </a:ext>
                      <a:ext uri="{96DAC541-7B7A-43D3-8B79-37D633B846F1}">
                        <asvg:svgBlip xmlns:asvg="http://schemas.microsoft.com/office/drawing/2016/SVG/main" r:embed="rId11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843195" y="4346848"/>
                    <a:ext cx="283532" cy="283532"/>
                  </a:xfrm>
                  <a:prstGeom prst="rect">
                    <a:avLst/>
                  </a:prstGeom>
                </p:spPr>
              </p:pic>
            </p:grpSp>
            <p:grpSp>
              <p:nvGrpSpPr>
                <p:cNvPr id="47" name="Group 11">
                  <a:extLst>
                    <a:ext uri="{FF2B5EF4-FFF2-40B4-BE49-F238E27FC236}">
                      <a16:creationId xmlns:a16="http://schemas.microsoft.com/office/drawing/2014/main" id="{EF7B32AA-DDEE-C258-3650-5EB7CAF9EF8D}"/>
                    </a:ext>
                  </a:extLst>
                </p:cNvPr>
                <p:cNvGrpSpPr/>
                <p:nvPr/>
              </p:nvGrpSpPr>
              <p:grpSpPr>
                <a:xfrm>
                  <a:off x="843195" y="5019468"/>
                  <a:ext cx="2239933" cy="301228"/>
                  <a:chOff x="843195" y="4813122"/>
                  <a:chExt cx="2239933" cy="301228"/>
                </a:xfrm>
              </p:grpSpPr>
              <p:sp>
                <p:nvSpPr>
                  <p:cNvPr id="51" name="TextBox 43">
                    <a:extLst>
                      <a:ext uri="{FF2B5EF4-FFF2-40B4-BE49-F238E27FC236}">
                        <a16:creationId xmlns:a16="http://schemas.microsoft.com/office/drawing/2014/main" id="{9C374EBC-EF61-F544-7E1F-1AE8E122B9E6}"/>
                      </a:ext>
                    </a:extLst>
                  </p:cNvPr>
                  <p:cNvSpPr txBox="1"/>
                  <p:nvPr/>
                </p:nvSpPr>
                <p:spPr>
                  <a:xfrm>
                    <a:off x="1206202" y="4813122"/>
                    <a:ext cx="1876926" cy="301228"/>
                  </a:xfrm>
                  <a:prstGeom prst="rect">
                    <a:avLst/>
                  </a:prstGeom>
                  <a:noFill/>
                </p:spPr>
                <p:txBody>
                  <a:bodyPr wrap="square">
                    <a:spAutoFit/>
                  </a:bodyPr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fr-FR" sz="105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+mn-cs"/>
                      </a:rPr>
                      <a:t>Transport et mobilité</a:t>
                    </a:r>
                  </a:p>
                </p:txBody>
              </p:sp>
              <p:pic>
                <p:nvPicPr>
                  <p:cNvPr id="52" name="Graphic 16">
                    <a:extLst>
                      <a:ext uri="{FF2B5EF4-FFF2-40B4-BE49-F238E27FC236}">
                        <a16:creationId xmlns:a16="http://schemas.microsoft.com/office/drawing/2014/main" id="{D0AD78D2-C030-AB13-7ED5-AF7215D7A053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12" cstate="screen">
                    <a:extLst>
                      <a:ext uri="{28A0092B-C50C-407E-A947-70E740481C1C}">
                        <a14:useLocalDpi xmlns:a14="http://schemas.microsoft.com/office/drawing/2010/main"/>
                      </a:ext>
                      <a:ext uri="{96DAC541-7B7A-43D3-8B79-37D633B846F1}">
                        <asvg:svgBlip xmlns:asvg="http://schemas.microsoft.com/office/drawing/2016/SVG/main" r:embed="rId13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843195" y="4818572"/>
                    <a:ext cx="283532" cy="283532"/>
                  </a:xfrm>
                  <a:prstGeom prst="rect">
                    <a:avLst/>
                  </a:prstGeom>
                </p:spPr>
              </p:pic>
            </p:grpSp>
            <p:grpSp>
              <p:nvGrpSpPr>
                <p:cNvPr id="48" name="Group 13">
                  <a:extLst>
                    <a:ext uri="{FF2B5EF4-FFF2-40B4-BE49-F238E27FC236}">
                      <a16:creationId xmlns:a16="http://schemas.microsoft.com/office/drawing/2014/main" id="{322CEEA6-6256-62C0-51CD-9217635A4394}"/>
                    </a:ext>
                  </a:extLst>
                </p:cNvPr>
                <p:cNvGrpSpPr/>
                <p:nvPr/>
              </p:nvGrpSpPr>
              <p:grpSpPr>
                <a:xfrm>
                  <a:off x="843195" y="5558547"/>
                  <a:ext cx="2239933" cy="307831"/>
                  <a:chOff x="843195" y="5291511"/>
                  <a:chExt cx="2239933" cy="307831"/>
                </a:xfrm>
              </p:grpSpPr>
              <p:sp>
                <p:nvSpPr>
                  <p:cNvPr id="49" name="TextBox 46">
                    <a:extLst>
                      <a:ext uri="{FF2B5EF4-FFF2-40B4-BE49-F238E27FC236}">
                        <a16:creationId xmlns:a16="http://schemas.microsoft.com/office/drawing/2014/main" id="{E9FD803B-1FC5-EF7F-73F2-8D71778DEF9C}"/>
                      </a:ext>
                    </a:extLst>
                  </p:cNvPr>
                  <p:cNvSpPr txBox="1"/>
                  <p:nvPr/>
                </p:nvSpPr>
                <p:spPr>
                  <a:xfrm>
                    <a:off x="1206202" y="5298114"/>
                    <a:ext cx="1876926" cy="301228"/>
                  </a:xfrm>
                  <a:prstGeom prst="rect">
                    <a:avLst/>
                  </a:prstGeom>
                  <a:noFill/>
                </p:spPr>
                <p:txBody>
                  <a:bodyPr wrap="square">
                    <a:spAutoFit/>
                  </a:bodyPr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fr-FR" sz="105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+mn-cs"/>
                      </a:rPr>
                      <a:t>Industrie mécanique</a:t>
                    </a:r>
                  </a:p>
                </p:txBody>
              </p:sp>
              <p:pic>
                <p:nvPicPr>
                  <p:cNvPr id="50" name="Graphic 18">
                    <a:extLst>
                      <a:ext uri="{FF2B5EF4-FFF2-40B4-BE49-F238E27FC236}">
                        <a16:creationId xmlns:a16="http://schemas.microsoft.com/office/drawing/2014/main" id="{F90FF408-285C-5B52-0169-CA5BF068066F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14" cstate="screen">
                    <a:extLst>
                      <a:ext uri="{28A0092B-C50C-407E-A947-70E740481C1C}">
                        <a14:useLocalDpi xmlns:a14="http://schemas.microsoft.com/office/drawing/2010/main"/>
                      </a:ext>
                      <a:ext uri="{96DAC541-7B7A-43D3-8B79-37D633B846F1}">
                        <asvg:svgBlip xmlns:asvg="http://schemas.microsoft.com/office/drawing/2016/SVG/main" r:embed="rId15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843195" y="5291511"/>
                    <a:ext cx="283532" cy="283532"/>
                  </a:xfrm>
                  <a:prstGeom prst="rect">
                    <a:avLst/>
                  </a:prstGeom>
                </p:spPr>
              </p:pic>
            </p:grpSp>
          </p:grpSp>
        </p:grpSp>
        <p:grpSp>
          <p:nvGrpSpPr>
            <p:cNvPr id="6" name="Group 49">
              <a:extLst>
                <a:ext uri="{FF2B5EF4-FFF2-40B4-BE49-F238E27FC236}">
                  <a16:creationId xmlns:a16="http://schemas.microsoft.com/office/drawing/2014/main" id="{16A83B75-A7D2-DC15-EA79-8360DD3341B3}"/>
                </a:ext>
              </a:extLst>
            </p:cNvPr>
            <p:cNvGrpSpPr/>
            <p:nvPr/>
          </p:nvGrpSpPr>
          <p:grpSpPr>
            <a:xfrm>
              <a:off x="3649507" y="2901884"/>
              <a:ext cx="3547479" cy="2648953"/>
              <a:chOff x="3623929" y="3270030"/>
              <a:chExt cx="3547479" cy="2648953"/>
            </a:xfrm>
          </p:grpSpPr>
          <p:sp>
            <p:nvSpPr>
              <p:cNvPr id="25" name="Rectangle 24">
                <a:extLst>
                  <a:ext uri="{FF2B5EF4-FFF2-40B4-BE49-F238E27FC236}">
                    <a16:creationId xmlns:a16="http://schemas.microsoft.com/office/drawing/2014/main" id="{7854E2C8-EA14-296E-74D2-A7698413C4EB}"/>
                  </a:ext>
                </a:extLst>
              </p:cNvPr>
              <p:cNvSpPr/>
              <p:nvPr/>
            </p:nvSpPr>
            <p:spPr>
              <a:xfrm>
                <a:off x="3623929" y="3270030"/>
                <a:ext cx="2898971" cy="2648953"/>
              </a:xfrm>
              <a:prstGeom prst="rect">
                <a:avLst/>
              </a:prstGeom>
              <a:solidFill>
                <a:srgbClr val="004489"/>
              </a:solidFill>
              <a:ln>
                <a:solidFill>
                  <a:srgbClr val="004489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CH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grpSp>
            <p:nvGrpSpPr>
              <p:cNvPr id="26" name="Group 41">
                <a:extLst>
                  <a:ext uri="{FF2B5EF4-FFF2-40B4-BE49-F238E27FC236}">
                    <a16:creationId xmlns:a16="http://schemas.microsoft.com/office/drawing/2014/main" id="{E9FB1CA3-1368-0A3D-E148-BE2AE66E8F6B}"/>
                  </a:ext>
                </a:extLst>
              </p:cNvPr>
              <p:cNvGrpSpPr/>
              <p:nvPr/>
            </p:nvGrpSpPr>
            <p:grpSpPr>
              <a:xfrm>
                <a:off x="3875157" y="3341084"/>
                <a:ext cx="3296251" cy="2506613"/>
                <a:chOff x="3875157" y="3434824"/>
                <a:chExt cx="3296251" cy="2506613"/>
              </a:xfrm>
            </p:grpSpPr>
            <p:grpSp>
              <p:nvGrpSpPr>
                <p:cNvPr id="27" name="Group 19">
                  <a:extLst>
                    <a:ext uri="{FF2B5EF4-FFF2-40B4-BE49-F238E27FC236}">
                      <a16:creationId xmlns:a16="http://schemas.microsoft.com/office/drawing/2014/main" id="{317D8838-EB31-FC09-CCE8-711150831361}"/>
                    </a:ext>
                  </a:extLst>
                </p:cNvPr>
                <p:cNvGrpSpPr/>
                <p:nvPr/>
              </p:nvGrpSpPr>
              <p:grpSpPr>
                <a:xfrm>
                  <a:off x="3875157" y="3434824"/>
                  <a:ext cx="2265063" cy="351592"/>
                  <a:chOff x="3875157" y="3434824"/>
                  <a:chExt cx="2265063" cy="351592"/>
                </a:xfrm>
              </p:grpSpPr>
              <p:sp>
                <p:nvSpPr>
                  <p:cNvPr id="40" name="TextBox 78">
                    <a:extLst>
                      <a:ext uri="{FF2B5EF4-FFF2-40B4-BE49-F238E27FC236}">
                        <a16:creationId xmlns:a16="http://schemas.microsoft.com/office/drawing/2014/main" id="{71A5029F-9B05-CE81-BE48-A4E66B13EFDF}"/>
                      </a:ext>
                    </a:extLst>
                  </p:cNvPr>
                  <p:cNvSpPr txBox="1"/>
                  <p:nvPr/>
                </p:nvSpPr>
                <p:spPr>
                  <a:xfrm>
                    <a:off x="4272438" y="3460646"/>
                    <a:ext cx="1867782" cy="301228"/>
                  </a:xfrm>
                  <a:prstGeom prst="rect">
                    <a:avLst/>
                  </a:prstGeom>
                  <a:solidFill>
                    <a:srgbClr val="004489"/>
                  </a:solidFill>
                </p:spPr>
                <p:txBody>
                  <a:bodyPr wrap="square">
                    <a:spAutoFit/>
                  </a:bodyPr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fr-FR" sz="105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+mn-cs"/>
                      </a:rPr>
                      <a:t>Horlogerie</a:t>
                    </a:r>
                  </a:p>
                </p:txBody>
              </p:sp>
              <p:pic>
                <p:nvPicPr>
                  <p:cNvPr id="41" name="Graphic 39">
                    <a:extLst>
                      <a:ext uri="{FF2B5EF4-FFF2-40B4-BE49-F238E27FC236}">
                        <a16:creationId xmlns:a16="http://schemas.microsoft.com/office/drawing/2014/main" id="{C7C6EC12-9C9A-C991-51F0-78518B5DD320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16" cstate="screen">
                    <a:extLst>
                      <a:ext uri="{28A0092B-C50C-407E-A947-70E740481C1C}">
                        <a14:useLocalDpi xmlns:a14="http://schemas.microsoft.com/office/drawing/2010/main"/>
                      </a:ext>
                      <a:ext uri="{96DAC541-7B7A-43D3-8B79-37D633B846F1}">
                        <asvg:svgBlip xmlns:asvg="http://schemas.microsoft.com/office/drawing/2016/SVG/main" r:embed="rId17"/>
                      </a:ext>
                    </a:extLst>
                  </a:blip>
                  <a:stretch>
                    <a:fillRect/>
                  </a:stretch>
                </p:blipFill>
                <p:spPr>
                  <a:xfrm rot="5400000">
                    <a:off x="3875157" y="3434824"/>
                    <a:ext cx="351592" cy="351592"/>
                  </a:xfrm>
                  <a:prstGeom prst="rect">
                    <a:avLst/>
                  </a:prstGeom>
                </p:spPr>
              </p:pic>
            </p:grpSp>
            <p:grpSp>
              <p:nvGrpSpPr>
                <p:cNvPr id="28" name="Group 20">
                  <a:extLst>
                    <a:ext uri="{FF2B5EF4-FFF2-40B4-BE49-F238E27FC236}">
                      <a16:creationId xmlns:a16="http://schemas.microsoft.com/office/drawing/2014/main" id="{25C96A81-4BED-780D-003E-3DD5E893E180}"/>
                    </a:ext>
                  </a:extLst>
                </p:cNvPr>
                <p:cNvGrpSpPr/>
                <p:nvPr/>
              </p:nvGrpSpPr>
              <p:grpSpPr>
                <a:xfrm>
                  <a:off x="3908861" y="3917531"/>
                  <a:ext cx="2771728" cy="492916"/>
                  <a:chOff x="3908861" y="3904712"/>
                  <a:chExt cx="2771728" cy="492916"/>
                </a:xfrm>
              </p:grpSpPr>
              <p:sp>
                <p:nvSpPr>
                  <p:cNvPr id="38" name="TextBox 76">
                    <a:extLst>
                      <a:ext uri="{FF2B5EF4-FFF2-40B4-BE49-F238E27FC236}">
                        <a16:creationId xmlns:a16="http://schemas.microsoft.com/office/drawing/2014/main" id="{0FC47A52-9916-F3A9-489E-6A199A051E0F}"/>
                      </a:ext>
                    </a:extLst>
                  </p:cNvPr>
                  <p:cNvSpPr txBox="1"/>
                  <p:nvPr/>
                </p:nvSpPr>
                <p:spPr>
                  <a:xfrm>
                    <a:off x="4272438" y="3904712"/>
                    <a:ext cx="2408151" cy="492916"/>
                  </a:xfrm>
                  <a:prstGeom prst="rect">
                    <a:avLst/>
                  </a:prstGeom>
                  <a:noFill/>
                </p:spPr>
                <p:txBody>
                  <a:bodyPr wrap="square">
                    <a:spAutoFit/>
                  </a:bodyPr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fr-FR" sz="105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+mn-cs"/>
                      </a:rPr>
                      <a:t>Digital, nouvelles technologies (Blockchain, IoT...)</a:t>
                    </a:r>
                  </a:p>
                </p:txBody>
              </p:sp>
              <p:pic>
                <p:nvPicPr>
                  <p:cNvPr id="39" name="Graphic 54">
                    <a:extLst>
                      <a:ext uri="{FF2B5EF4-FFF2-40B4-BE49-F238E27FC236}">
                        <a16:creationId xmlns:a16="http://schemas.microsoft.com/office/drawing/2014/main" id="{039E6AF0-DF95-2437-BB4F-616FD427A066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18" cstate="screen">
                    <a:extLst>
                      <a:ext uri="{28A0092B-C50C-407E-A947-70E740481C1C}">
                        <a14:useLocalDpi xmlns:a14="http://schemas.microsoft.com/office/drawing/2010/main"/>
                      </a:ext>
                      <a:ext uri="{96DAC541-7B7A-43D3-8B79-37D633B846F1}">
                        <asvg:svgBlip xmlns:asvg="http://schemas.microsoft.com/office/drawing/2016/SVG/main" r:embed="rId19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3908861" y="3979966"/>
                    <a:ext cx="282671" cy="282671"/>
                  </a:xfrm>
                  <a:prstGeom prst="rect">
                    <a:avLst/>
                  </a:prstGeom>
                </p:spPr>
              </p:pic>
            </p:grpSp>
            <p:grpSp>
              <p:nvGrpSpPr>
                <p:cNvPr id="29" name="Group 21">
                  <a:extLst>
                    <a:ext uri="{FF2B5EF4-FFF2-40B4-BE49-F238E27FC236}">
                      <a16:creationId xmlns:a16="http://schemas.microsoft.com/office/drawing/2014/main" id="{0013BD7C-6F93-88A4-E3CA-9E88CB45BCBD}"/>
                    </a:ext>
                  </a:extLst>
                </p:cNvPr>
                <p:cNvGrpSpPr/>
                <p:nvPr/>
              </p:nvGrpSpPr>
              <p:grpSpPr>
                <a:xfrm>
                  <a:off x="3914663" y="4525202"/>
                  <a:ext cx="2225557" cy="310764"/>
                  <a:chOff x="3914663" y="4371374"/>
                  <a:chExt cx="2225557" cy="310764"/>
                </a:xfrm>
              </p:grpSpPr>
              <p:sp>
                <p:nvSpPr>
                  <p:cNvPr id="36" name="TextBox 74">
                    <a:extLst>
                      <a:ext uri="{FF2B5EF4-FFF2-40B4-BE49-F238E27FC236}">
                        <a16:creationId xmlns:a16="http://schemas.microsoft.com/office/drawing/2014/main" id="{F57DF1D2-0BB4-5A7C-CBE4-2C6024D0A597}"/>
                      </a:ext>
                    </a:extLst>
                  </p:cNvPr>
                  <p:cNvSpPr txBox="1"/>
                  <p:nvPr/>
                </p:nvSpPr>
                <p:spPr>
                  <a:xfrm>
                    <a:off x="4272437" y="4380911"/>
                    <a:ext cx="1867783" cy="301227"/>
                  </a:xfrm>
                  <a:prstGeom prst="rect">
                    <a:avLst/>
                  </a:prstGeom>
                  <a:noFill/>
                </p:spPr>
                <p:txBody>
                  <a:bodyPr wrap="square">
                    <a:spAutoFit/>
                  </a:bodyPr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fr-FR" sz="105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+mn-cs"/>
                      </a:rPr>
                      <a:t>IT et éditeurs de logiciels </a:t>
                    </a:r>
                  </a:p>
                </p:txBody>
              </p:sp>
              <p:pic>
                <p:nvPicPr>
                  <p:cNvPr id="37" name="Graphic 80">
                    <a:extLst>
                      <a:ext uri="{FF2B5EF4-FFF2-40B4-BE49-F238E27FC236}">
                        <a16:creationId xmlns:a16="http://schemas.microsoft.com/office/drawing/2014/main" id="{D336EFE5-156F-1F71-1D31-F406F8BB43B6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20" cstate="screen">
                    <a:extLst>
                      <a:ext uri="{28A0092B-C50C-407E-A947-70E740481C1C}">
                        <a14:useLocalDpi xmlns:a14="http://schemas.microsoft.com/office/drawing/2010/main"/>
                      </a:ext>
                      <a:ext uri="{96DAC541-7B7A-43D3-8B79-37D633B846F1}">
                        <asvg:svgBlip xmlns:asvg="http://schemas.microsoft.com/office/drawing/2016/SVG/main" r:embed="rId21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3914663" y="4371374"/>
                    <a:ext cx="270810" cy="270810"/>
                  </a:xfrm>
                  <a:prstGeom prst="rect">
                    <a:avLst/>
                  </a:prstGeom>
                </p:spPr>
              </p:pic>
            </p:grpSp>
            <p:grpSp>
              <p:nvGrpSpPr>
                <p:cNvPr id="30" name="Group 25">
                  <a:extLst>
                    <a:ext uri="{FF2B5EF4-FFF2-40B4-BE49-F238E27FC236}">
                      <a16:creationId xmlns:a16="http://schemas.microsoft.com/office/drawing/2014/main" id="{FCC8B14D-3930-D0AB-08C9-7C848A206F85}"/>
                    </a:ext>
                  </a:extLst>
                </p:cNvPr>
                <p:cNvGrpSpPr/>
                <p:nvPr/>
              </p:nvGrpSpPr>
              <p:grpSpPr>
                <a:xfrm>
                  <a:off x="3905334" y="4929157"/>
                  <a:ext cx="3266074" cy="492917"/>
                  <a:chOff x="3905334" y="4792422"/>
                  <a:chExt cx="3266074" cy="492917"/>
                </a:xfrm>
              </p:grpSpPr>
              <p:sp>
                <p:nvSpPr>
                  <p:cNvPr id="34" name="TextBox 72">
                    <a:extLst>
                      <a:ext uri="{FF2B5EF4-FFF2-40B4-BE49-F238E27FC236}">
                        <a16:creationId xmlns:a16="http://schemas.microsoft.com/office/drawing/2014/main" id="{B79A1619-3D1C-807D-8B9E-67E4C4151BB5}"/>
                      </a:ext>
                    </a:extLst>
                  </p:cNvPr>
                  <p:cNvSpPr txBox="1"/>
                  <p:nvPr/>
                </p:nvSpPr>
                <p:spPr>
                  <a:xfrm>
                    <a:off x="4272438" y="4792422"/>
                    <a:ext cx="2898970" cy="492917"/>
                  </a:xfrm>
                  <a:prstGeom prst="rect">
                    <a:avLst/>
                  </a:prstGeom>
                  <a:noFill/>
                </p:spPr>
                <p:txBody>
                  <a:bodyPr wrap="square">
                    <a:spAutoFit/>
                  </a:bodyPr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fr-FR" sz="105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+mn-cs"/>
                      </a:rPr>
                      <a:t>Santé, pharmaceutique</a:t>
                    </a:r>
                  </a:p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fr-FR" sz="105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+mn-cs"/>
                      </a:rPr>
                      <a:t>Et biotechnologie</a:t>
                    </a:r>
                  </a:p>
                </p:txBody>
              </p:sp>
              <p:pic>
                <p:nvPicPr>
                  <p:cNvPr id="35" name="Graphic 82">
                    <a:extLst>
                      <a:ext uri="{FF2B5EF4-FFF2-40B4-BE49-F238E27FC236}">
                        <a16:creationId xmlns:a16="http://schemas.microsoft.com/office/drawing/2014/main" id="{C8D3D338-31B9-05D0-E4C9-643C0642D1A6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22" cstate="screen">
                    <a:extLst>
                      <a:ext uri="{28A0092B-C50C-407E-A947-70E740481C1C}">
                        <a14:useLocalDpi xmlns:a14="http://schemas.microsoft.com/office/drawing/2010/main"/>
                      </a:ext>
                      <a:ext uri="{96DAC541-7B7A-43D3-8B79-37D633B846F1}">
                        <asvg:svgBlip xmlns:asvg="http://schemas.microsoft.com/office/drawing/2016/SVG/main" r:embed="rId23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3905334" y="4900229"/>
                    <a:ext cx="289883" cy="289883"/>
                  </a:xfrm>
                  <a:prstGeom prst="rect">
                    <a:avLst/>
                  </a:prstGeom>
                </p:spPr>
              </p:pic>
            </p:grpSp>
            <p:grpSp>
              <p:nvGrpSpPr>
                <p:cNvPr id="31" name="Group 27">
                  <a:extLst>
                    <a:ext uri="{FF2B5EF4-FFF2-40B4-BE49-F238E27FC236}">
                      <a16:creationId xmlns:a16="http://schemas.microsoft.com/office/drawing/2014/main" id="{9A9AC60C-B456-6395-50C4-94A2816D1F60}"/>
                    </a:ext>
                  </a:extLst>
                </p:cNvPr>
                <p:cNvGrpSpPr/>
                <p:nvPr/>
              </p:nvGrpSpPr>
              <p:grpSpPr>
                <a:xfrm>
                  <a:off x="3893612" y="5448521"/>
                  <a:ext cx="2449366" cy="492916"/>
                  <a:chOff x="3893612" y="5286149"/>
                  <a:chExt cx="2449366" cy="492916"/>
                </a:xfrm>
              </p:grpSpPr>
              <p:sp>
                <p:nvSpPr>
                  <p:cNvPr id="32" name="TextBox 69">
                    <a:extLst>
                      <a:ext uri="{FF2B5EF4-FFF2-40B4-BE49-F238E27FC236}">
                        <a16:creationId xmlns:a16="http://schemas.microsoft.com/office/drawing/2014/main" id="{C9559DEF-7077-8898-315E-27303883082B}"/>
                      </a:ext>
                    </a:extLst>
                  </p:cNvPr>
                  <p:cNvSpPr txBox="1"/>
                  <p:nvPr/>
                </p:nvSpPr>
                <p:spPr>
                  <a:xfrm>
                    <a:off x="4266614" y="5286149"/>
                    <a:ext cx="2076364" cy="492916"/>
                  </a:xfrm>
                  <a:prstGeom prst="rect">
                    <a:avLst/>
                  </a:prstGeom>
                  <a:noFill/>
                </p:spPr>
                <p:txBody>
                  <a:bodyPr wrap="square">
                    <a:spAutoFit/>
                  </a:bodyPr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fr-FR" sz="105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+mn-cs"/>
                      </a:rPr>
                      <a:t>Agences de communication et </a:t>
                    </a:r>
                  </a:p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fr-FR" sz="105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+mn-cs"/>
                      </a:rPr>
                      <a:t>marketing</a:t>
                    </a:r>
                  </a:p>
                </p:txBody>
              </p:sp>
              <p:pic>
                <p:nvPicPr>
                  <p:cNvPr id="33" name="Graphic 85">
                    <a:extLst>
                      <a:ext uri="{FF2B5EF4-FFF2-40B4-BE49-F238E27FC236}">
                        <a16:creationId xmlns:a16="http://schemas.microsoft.com/office/drawing/2014/main" id="{6A918F65-14BA-BFF3-F632-B159222FF716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24" cstate="screen">
                    <a:extLst>
                      <a:ext uri="{28A0092B-C50C-407E-A947-70E740481C1C}">
                        <a14:useLocalDpi xmlns:a14="http://schemas.microsoft.com/office/drawing/2010/main"/>
                      </a:ext>
                      <a:ext uri="{96DAC541-7B7A-43D3-8B79-37D633B846F1}">
                        <asvg:svgBlip xmlns:asvg="http://schemas.microsoft.com/office/drawing/2016/SVG/main" r:embed="rId25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3893612" y="5357863"/>
                    <a:ext cx="313856" cy="313856"/>
                  </a:xfrm>
                  <a:prstGeom prst="rect">
                    <a:avLst/>
                  </a:prstGeom>
                </p:spPr>
              </p:pic>
            </p:grpSp>
          </p:grpSp>
        </p:grpSp>
        <p:grpSp>
          <p:nvGrpSpPr>
            <p:cNvPr id="7" name="Group 53">
              <a:extLst>
                <a:ext uri="{FF2B5EF4-FFF2-40B4-BE49-F238E27FC236}">
                  <a16:creationId xmlns:a16="http://schemas.microsoft.com/office/drawing/2014/main" id="{6A0E5B4B-BB19-657E-9FB9-0D0830BF4EB5}"/>
                </a:ext>
              </a:extLst>
            </p:cNvPr>
            <p:cNvGrpSpPr/>
            <p:nvPr/>
          </p:nvGrpSpPr>
          <p:grpSpPr>
            <a:xfrm>
              <a:off x="6675267" y="2895698"/>
              <a:ext cx="3001995" cy="2659335"/>
              <a:chOff x="6649689" y="3263844"/>
              <a:chExt cx="3001995" cy="2659335"/>
            </a:xfrm>
          </p:grpSpPr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D4B35DB6-4A6C-C57B-CB72-24A93A8C599E}"/>
                  </a:ext>
                </a:extLst>
              </p:cNvPr>
              <p:cNvSpPr/>
              <p:nvPr/>
            </p:nvSpPr>
            <p:spPr>
              <a:xfrm>
                <a:off x="6649689" y="3263844"/>
                <a:ext cx="2898971" cy="2648953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grpSp>
            <p:nvGrpSpPr>
              <p:cNvPr id="9" name="Group 42">
                <a:extLst>
                  <a:ext uri="{FF2B5EF4-FFF2-40B4-BE49-F238E27FC236}">
                    <a16:creationId xmlns:a16="http://schemas.microsoft.com/office/drawing/2014/main" id="{C55633B1-D83B-5B07-7C70-974F408989E6}"/>
                  </a:ext>
                </a:extLst>
              </p:cNvPr>
              <p:cNvGrpSpPr/>
              <p:nvPr/>
            </p:nvGrpSpPr>
            <p:grpSpPr>
              <a:xfrm>
                <a:off x="6847678" y="3341084"/>
                <a:ext cx="2804006" cy="2582095"/>
                <a:chOff x="6847678" y="3397069"/>
                <a:chExt cx="2804006" cy="2582095"/>
              </a:xfrm>
            </p:grpSpPr>
            <p:grpSp>
              <p:nvGrpSpPr>
                <p:cNvPr id="10" name="Group 33">
                  <a:extLst>
                    <a:ext uri="{FF2B5EF4-FFF2-40B4-BE49-F238E27FC236}">
                      <a16:creationId xmlns:a16="http://schemas.microsoft.com/office/drawing/2014/main" id="{363D126B-6185-0E3C-D70F-ACD169F89151}"/>
                    </a:ext>
                  </a:extLst>
                </p:cNvPr>
                <p:cNvGrpSpPr/>
                <p:nvPr/>
              </p:nvGrpSpPr>
              <p:grpSpPr>
                <a:xfrm>
                  <a:off x="6879796" y="3947574"/>
                  <a:ext cx="2771888" cy="301228"/>
                  <a:chOff x="6879796" y="3900571"/>
                  <a:chExt cx="2771888" cy="301228"/>
                </a:xfrm>
              </p:grpSpPr>
              <p:pic>
                <p:nvPicPr>
                  <p:cNvPr id="23" name="Graphic 8">
                    <a:extLst>
                      <a:ext uri="{FF2B5EF4-FFF2-40B4-BE49-F238E27FC236}">
                        <a16:creationId xmlns:a16="http://schemas.microsoft.com/office/drawing/2014/main" id="{960CA300-0A04-957A-0902-C2A51E5ECE46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26" cstate="screen">
                    <a:extLst>
                      <a:ext uri="{28A0092B-C50C-407E-A947-70E740481C1C}">
                        <a14:useLocalDpi xmlns:a14="http://schemas.microsoft.com/office/drawing/2010/main"/>
                      </a:ext>
                      <a:ext uri="{96DAC541-7B7A-43D3-8B79-37D633B846F1}">
                        <asvg:svgBlip xmlns:asvg="http://schemas.microsoft.com/office/drawing/2016/SVG/main" r:embed="rId27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6879796" y="3912382"/>
                    <a:ext cx="270810" cy="270810"/>
                  </a:xfrm>
                  <a:prstGeom prst="rect">
                    <a:avLst/>
                  </a:prstGeom>
                </p:spPr>
              </p:pic>
              <p:sp>
                <p:nvSpPr>
                  <p:cNvPr id="24" name="TextBox 91">
                    <a:extLst>
                      <a:ext uri="{FF2B5EF4-FFF2-40B4-BE49-F238E27FC236}">
                        <a16:creationId xmlns:a16="http://schemas.microsoft.com/office/drawing/2014/main" id="{0E497080-4D4C-33D8-BAF6-234FD1995D87}"/>
                      </a:ext>
                    </a:extLst>
                  </p:cNvPr>
                  <p:cNvSpPr txBox="1"/>
                  <p:nvPr/>
                </p:nvSpPr>
                <p:spPr>
                  <a:xfrm>
                    <a:off x="7243533" y="3900571"/>
                    <a:ext cx="2408151" cy="301228"/>
                  </a:xfrm>
                  <a:prstGeom prst="rect">
                    <a:avLst/>
                  </a:prstGeom>
                  <a:noFill/>
                </p:spPr>
                <p:txBody>
                  <a:bodyPr wrap="square">
                    <a:spAutoFit/>
                  </a:bodyPr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fr-FR" sz="105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+mn-cs"/>
                      </a:rPr>
                      <a:t>Banques et fonds d’investissement</a:t>
                    </a:r>
                  </a:p>
                </p:txBody>
              </p:sp>
            </p:grpSp>
            <p:grpSp>
              <p:nvGrpSpPr>
                <p:cNvPr id="11" name="Group 34">
                  <a:extLst>
                    <a:ext uri="{FF2B5EF4-FFF2-40B4-BE49-F238E27FC236}">
                      <a16:creationId xmlns:a16="http://schemas.microsoft.com/office/drawing/2014/main" id="{E573F504-C7F7-3EBC-0459-7D904DD24F42}"/>
                    </a:ext>
                  </a:extLst>
                </p:cNvPr>
                <p:cNvGrpSpPr/>
                <p:nvPr/>
              </p:nvGrpSpPr>
              <p:grpSpPr>
                <a:xfrm>
                  <a:off x="6878062" y="4390098"/>
                  <a:ext cx="2460739" cy="492916"/>
                  <a:chOff x="6878062" y="4373006"/>
                  <a:chExt cx="2460739" cy="492916"/>
                </a:xfrm>
              </p:grpSpPr>
              <p:pic>
                <p:nvPicPr>
                  <p:cNvPr id="21" name="Graphic 10">
                    <a:extLst>
                      <a:ext uri="{FF2B5EF4-FFF2-40B4-BE49-F238E27FC236}">
                        <a16:creationId xmlns:a16="http://schemas.microsoft.com/office/drawing/2014/main" id="{9408017A-4029-108A-9233-BF772E647297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28" cstate="screen">
                    <a:extLst>
                      <a:ext uri="{28A0092B-C50C-407E-A947-70E740481C1C}">
                        <a14:useLocalDpi xmlns:a14="http://schemas.microsoft.com/office/drawing/2010/main"/>
                      </a:ext>
                      <a:ext uri="{96DAC541-7B7A-43D3-8B79-37D633B846F1}">
                        <asvg:svgBlip xmlns:asvg="http://schemas.microsoft.com/office/drawing/2016/SVG/main" r:embed="rId29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6878062" y="4472081"/>
                    <a:ext cx="274279" cy="274279"/>
                  </a:xfrm>
                  <a:prstGeom prst="rect">
                    <a:avLst/>
                  </a:prstGeom>
                </p:spPr>
              </p:pic>
              <p:sp>
                <p:nvSpPr>
                  <p:cNvPr id="22" name="TextBox 92">
                    <a:extLst>
                      <a:ext uri="{FF2B5EF4-FFF2-40B4-BE49-F238E27FC236}">
                        <a16:creationId xmlns:a16="http://schemas.microsoft.com/office/drawing/2014/main" id="{86078EA9-97EC-25A7-C09B-0D4A2FDE50A3}"/>
                      </a:ext>
                    </a:extLst>
                  </p:cNvPr>
                  <p:cNvSpPr txBox="1"/>
                  <p:nvPr/>
                </p:nvSpPr>
                <p:spPr>
                  <a:xfrm>
                    <a:off x="7243532" y="4373006"/>
                    <a:ext cx="2095269" cy="492916"/>
                  </a:xfrm>
                  <a:prstGeom prst="rect">
                    <a:avLst/>
                  </a:prstGeom>
                  <a:noFill/>
                </p:spPr>
                <p:txBody>
                  <a:bodyPr wrap="square">
                    <a:spAutoFit/>
                  </a:bodyPr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fr-FR" sz="105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+mn-cs"/>
                      </a:rPr>
                      <a:t>Organisations faîtières et Chambres de commerce</a:t>
                    </a:r>
                  </a:p>
                </p:txBody>
              </p:sp>
            </p:grpSp>
            <p:grpSp>
              <p:nvGrpSpPr>
                <p:cNvPr id="12" name="Group 35">
                  <a:extLst>
                    <a:ext uri="{FF2B5EF4-FFF2-40B4-BE49-F238E27FC236}">
                      <a16:creationId xmlns:a16="http://schemas.microsoft.com/office/drawing/2014/main" id="{CC605CE1-EABF-CF5D-6B2C-05EECE577C1C}"/>
                    </a:ext>
                  </a:extLst>
                </p:cNvPr>
                <p:cNvGrpSpPr/>
                <p:nvPr/>
              </p:nvGrpSpPr>
              <p:grpSpPr>
                <a:xfrm>
                  <a:off x="6847678" y="4952021"/>
                  <a:ext cx="2348535" cy="492916"/>
                  <a:chOff x="6847678" y="4798194"/>
                  <a:chExt cx="2348535" cy="492916"/>
                </a:xfrm>
              </p:grpSpPr>
              <p:pic>
                <p:nvPicPr>
                  <p:cNvPr id="19" name="Picture 17">
                    <a:extLst>
                      <a:ext uri="{FF2B5EF4-FFF2-40B4-BE49-F238E27FC236}">
                        <a16:creationId xmlns:a16="http://schemas.microsoft.com/office/drawing/2014/main" id="{5F91165C-6A69-954B-FF99-59C08F9BF04F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30" cstate="email">
                    <a:extLst>
                      <a:ext uri="{28A0092B-C50C-407E-A947-70E740481C1C}">
                        <a14:useLocalDpi xmlns:a14="http://schemas.microsoft.com/office/drawing/2010/main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6847678" y="4830726"/>
                    <a:ext cx="335047" cy="335047"/>
                  </a:xfrm>
                  <a:prstGeom prst="rect">
                    <a:avLst/>
                  </a:prstGeom>
                  <a:noFill/>
                </p:spPr>
              </p:pic>
              <p:sp>
                <p:nvSpPr>
                  <p:cNvPr id="20" name="TextBox 93">
                    <a:extLst>
                      <a:ext uri="{FF2B5EF4-FFF2-40B4-BE49-F238E27FC236}">
                        <a16:creationId xmlns:a16="http://schemas.microsoft.com/office/drawing/2014/main" id="{E60DC210-3063-C567-5101-78960C78887E}"/>
                      </a:ext>
                    </a:extLst>
                  </p:cNvPr>
                  <p:cNvSpPr txBox="1"/>
                  <p:nvPr/>
                </p:nvSpPr>
                <p:spPr>
                  <a:xfrm>
                    <a:off x="7243533" y="4798194"/>
                    <a:ext cx="1952680" cy="492916"/>
                  </a:xfrm>
                  <a:prstGeom prst="rect">
                    <a:avLst/>
                  </a:prstGeom>
                  <a:noFill/>
                </p:spPr>
                <p:txBody>
                  <a:bodyPr wrap="square">
                    <a:spAutoFit/>
                  </a:bodyPr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fr-FR" sz="105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+mn-cs"/>
                      </a:rPr>
                      <a:t>Organisations internationales et ONG</a:t>
                    </a:r>
                  </a:p>
                </p:txBody>
              </p:sp>
            </p:grpSp>
            <p:grpSp>
              <p:nvGrpSpPr>
                <p:cNvPr id="13" name="Group 36">
                  <a:extLst>
                    <a:ext uri="{FF2B5EF4-FFF2-40B4-BE49-F238E27FC236}">
                      <a16:creationId xmlns:a16="http://schemas.microsoft.com/office/drawing/2014/main" id="{78A7E02D-1F95-1872-285E-EBDA116FC401}"/>
                    </a:ext>
                  </a:extLst>
                </p:cNvPr>
                <p:cNvGrpSpPr/>
                <p:nvPr/>
              </p:nvGrpSpPr>
              <p:grpSpPr>
                <a:xfrm>
                  <a:off x="6860015" y="5486248"/>
                  <a:ext cx="2454058" cy="492916"/>
                  <a:chOff x="6860015" y="5285417"/>
                  <a:chExt cx="2454058" cy="492916"/>
                </a:xfrm>
              </p:grpSpPr>
              <p:pic>
                <p:nvPicPr>
                  <p:cNvPr id="17" name="Picture 22">
                    <a:extLst>
                      <a:ext uri="{FF2B5EF4-FFF2-40B4-BE49-F238E27FC236}">
                        <a16:creationId xmlns:a16="http://schemas.microsoft.com/office/drawing/2014/main" id="{E652C141-C93D-3F3F-DC26-0906285D5BEB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31" cstate="email">
                    <a:extLst>
                      <a:ext uri="{28A0092B-C50C-407E-A947-70E740481C1C}">
                        <a14:useLocalDpi xmlns:a14="http://schemas.microsoft.com/office/drawing/2010/main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6860015" y="5334767"/>
                    <a:ext cx="310373" cy="310373"/>
                  </a:xfrm>
                  <a:prstGeom prst="rect">
                    <a:avLst/>
                  </a:prstGeom>
                  <a:ln>
                    <a:noFill/>
                  </a:ln>
                </p:spPr>
              </p:pic>
              <p:sp>
                <p:nvSpPr>
                  <p:cNvPr id="18" name="TextBox 94">
                    <a:extLst>
                      <a:ext uri="{FF2B5EF4-FFF2-40B4-BE49-F238E27FC236}">
                        <a16:creationId xmlns:a16="http://schemas.microsoft.com/office/drawing/2014/main" id="{1FA83D3C-47F7-AFFF-A18D-8F98753ED908}"/>
                      </a:ext>
                    </a:extLst>
                  </p:cNvPr>
                  <p:cNvSpPr txBox="1"/>
                  <p:nvPr/>
                </p:nvSpPr>
                <p:spPr>
                  <a:xfrm>
                    <a:off x="7237709" y="5285417"/>
                    <a:ext cx="2076364" cy="492916"/>
                  </a:xfrm>
                  <a:prstGeom prst="rect">
                    <a:avLst/>
                  </a:prstGeom>
                  <a:noFill/>
                </p:spPr>
                <p:txBody>
                  <a:bodyPr wrap="square">
                    <a:spAutoFit/>
                  </a:bodyPr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fr-FR" sz="105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+mn-cs"/>
                      </a:rPr>
                      <a:t>Institutions académiques et éducation</a:t>
                    </a:r>
                  </a:p>
                </p:txBody>
              </p:sp>
            </p:grpSp>
            <p:grpSp>
              <p:nvGrpSpPr>
                <p:cNvPr id="14" name="Group 32">
                  <a:extLst>
                    <a:ext uri="{FF2B5EF4-FFF2-40B4-BE49-F238E27FC236}">
                      <a16:creationId xmlns:a16="http://schemas.microsoft.com/office/drawing/2014/main" id="{CD3EE4E1-4F2A-2D79-39FD-DB76AD0DE49B}"/>
                    </a:ext>
                  </a:extLst>
                </p:cNvPr>
                <p:cNvGrpSpPr/>
                <p:nvPr/>
              </p:nvGrpSpPr>
              <p:grpSpPr>
                <a:xfrm>
                  <a:off x="6858273" y="3397069"/>
                  <a:ext cx="2253042" cy="332287"/>
                  <a:chOff x="6858273" y="3397069"/>
                  <a:chExt cx="2253042" cy="332287"/>
                </a:xfrm>
              </p:grpSpPr>
              <p:sp>
                <p:nvSpPr>
                  <p:cNvPr id="15" name="TextBox 95">
                    <a:extLst>
                      <a:ext uri="{FF2B5EF4-FFF2-40B4-BE49-F238E27FC236}">
                        <a16:creationId xmlns:a16="http://schemas.microsoft.com/office/drawing/2014/main" id="{5A4C8435-0B6C-D9E8-E4C7-CB8F9879258A}"/>
                      </a:ext>
                    </a:extLst>
                  </p:cNvPr>
                  <p:cNvSpPr txBox="1"/>
                  <p:nvPr/>
                </p:nvSpPr>
                <p:spPr>
                  <a:xfrm>
                    <a:off x="7243533" y="3428129"/>
                    <a:ext cx="1867782" cy="301227"/>
                  </a:xfrm>
                  <a:prstGeom prst="rect">
                    <a:avLst/>
                  </a:prstGeom>
                  <a:noFill/>
                </p:spPr>
                <p:txBody>
                  <a:bodyPr wrap="square">
                    <a:spAutoFit/>
                  </a:bodyPr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en-US" sz="105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+mn-cs"/>
                      </a:rPr>
                      <a:t>Cabinets </a:t>
                    </a:r>
                    <a:r>
                      <a:rPr kumimoji="0" lang="fr-CH" sz="105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+mn-cs"/>
                      </a:rPr>
                      <a:t>d’avocats</a:t>
                    </a:r>
                  </a:p>
                </p:txBody>
              </p:sp>
              <p:pic>
                <p:nvPicPr>
                  <p:cNvPr id="16" name="Graphic 5">
                    <a:extLst>
                      <a:ext uri="{FF2B5EF4-FFF2-40B4-BE49-F238E27FC236}">
                        <a16:creationId xmlns:a16="http://schemas.microsoft.com/office/drawing/2014/main" id="{9F7C2E6A-E483-D7F7-86EB-60F6D12DDDF8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32" cstate="screen">
                    <a:extLst>
                      <a:ext uri="{28A0092B-C50C-407E-A947-70E740481C1C}">
                        <a14:useLocalDpi xmlns:a14="http://schemas.microsoft.com/office/drawing/2010/main"/>
                      </a:ext>
                      <a:ext uri="{96DAC541-7B7A-43D3-8B79-37D633B846F1}">
                        <asvg:svgBlip xmlns:asvg="http://schemas.microsoft.com/office/drawing/2016/SVG/main" r:embed="rId33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6858273" y="3397069"/>
                    <a:ext cx="313857" cy="313857"/>
                  </a:xfrm>
                  <a:prstGeom prst="rect">
                    <a:avLst/>
                  </a:prstGeom>
                </p:spPr>
              </p:pic>
            </p:grpSp>
          </p:grpSp>
        </p:grpSp>
      </p:grpSp>
      <p:pic>
        <p:nvPicPr>
          <p:cNvPr id="4098" name="Picture 2" descr="Geneva-Intelligence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3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588008" y="1994593"/>
            <a:ext cx="1011968" cy="10119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4593254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B685844-8D60-63CF-0C23-4447B733D8C2}"/>
              </a:ext>
            </a:extLst>
          </p:cNvPr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3193039" y="263667"/>
            <a:ext cx="7911860" cy="1325563"/>
          </a:xfrm>
        </p:spPr>
        <p:txBody>
          <a:bodyPr>
            <a:normAutofit/>
          </a:bodyPr>
          <a:lstStyle/>
          <a:p>
            <a:r>
              <a:rPr lang="fr-CH" sz="2400" dirty="0"/>
              <a:t>NOTRE VALEUR AJOUTÉE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2CAC6498-C01E-66F1-DB02-C0B98843325F}"/>
              </a:ext>
            </a:extLst>
          </p:cNvPr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3193039" y="1708398"/>
            <a:ext cx="8794672" cy="4418189"/>
          </a:xfrm>
        </p:spPr>
        <p:txBody>
          <a:bodyPr/>
          <a:lstStyle/>
          <a:p>
            <a:pPr marL="0" indent="0" algn="just">
              <a:buNone/>
            </a:pPr>
            <a:r>
              <a:rPr lang="fr-CH" sz="1200" b="1" dirty="0">
                <a:solidFill>
                  <a:schemeClr val="tx1"/>
                </a:solidFill>
              </a:rPr>
              <a:t>Notre valeur ajoutée réside dans :</a:t>
            </a:r>
          </a:p>
          <a:p>
            <a:pPr algn="just"/>
            <a:r>
              <a:rPr lang="fr-CH" sz="1200" b="1" dirty="0">
                <a:solidFill>
                  <a:srgbClr val="0070C0"/>
                </a:solidFill>
              </a:rPr>
              <a:t>Notre expertise métier : </a:t>
            </a:r>
            <a:r>
              <a:rPr lang="fr-CH" sz="1200" dirty="0">
                <a:solidFill>
                  <a:schemeClr val="tx1"/>
                </a:solidFill>
              </a:rPr>
              <a:t>Tous nos consultants ont suivi une formation initiale de niveau master, complétée par une spécialisation en intelligence économique. Nos méthodologies sont par ailleurs régulièrement mises à jour.</a:t>
            </a:r>
            <a:endParaRPr lang="fr-CH" sz="1200" b="1" dirty="0">
              <a:solidFill>
                <a:srgbClr val="0070C0"/>
              </a:solidFill>
            </a:endParaRPr>
          </a:p>
          <a:p>
            <a:pPr algn="just"/>
            <a:r>
              <a:rPr lang="fr-CH" sz="1200" b="1" dirty="0">
                <a:solidFill>
                  <a:srgbClr val="0070C0"/>
                </a:solidFill>
              </a:rPr>
              <a:t>Notre réseau et partenariats de confiance : </a:t>
            </a:r>
            <a:r>
              <a:rPr lang="fr-CH" sz="1200" dirty="0">
                <a:solidFill>
                  <a:schemeClr val="tx1"/>
                </a:solidFill>
              </a:rPr>
              <a:t>Notre expérience nous a permis de développer un réseau conséquent en Suisse, mais également à l’international, et nous permet d’avoir des informations de première main, grâce à l’expertise locale de nos contacts et partenaires.</a:t>
            </a:r>
          </a:p>
          <a:p>
            <a:pPr algn="just"/>
            <a:r>
              <a:rPr lang="fr-CH" sz="1200" b="1" dirty="0">
                <a:solidFill>
                  <a:srgbClr val="0070C0"/>
                </a:solidFill>
              </a:rPr>
              <a:t>Nos capacités linguistiques </a:t>
            </a:r>
            <a:r>
              <a:rPr lang="fr-CH" sz="1200" dirty="0">
                <a:solidFill>
                  <a:schemeClr val="tx1"/>
                </a:solidFill>
              </a:rPr>
              <a:t>: Plus de cinq langues en interne et bien plus via nos partenaires.</a:t>
            </a:r>
          </a:p>
          <a:p>
            <a:pPr algn="just"/>
            <a:r>
              <a:rPr lang="fr-CH" sz="1200" b="1" dirty="0">
                <a:solidFill>
                  <a:srgbClr val="0070C0"/>
                </a:solidFill>
              </a:rPr>
              <a:t>Un large panel d’outils spécialisés </a:t>
            </a:r>
            <a:r>
              <a:rPr lang="fr-CH" sz="1200" dirty="0">
                <a:solidFill>
                  <a:schemeClr val="tx1"/>
                </a:solidFill>
              </a:rPr>
              <a:t>payants à disposition de nos consultants pour la qualité des livrables</a:t>
            </a:r>
          </a:p>
          <a:p>
            <a:pPr lvl="1" algn="just"/>
            <a:r>
              <a:rPr lang="fr-CH" sz="1100" dirty="0"/>
              <a:t>Des bases de données</a:t>
            </a:r>
          </a:p>
          <a:p>
            <a:pPr lvl="1" algn="just"/>
            <a:r>
              <a:rPr lang="fr-CH" sz="1100" dirty="0"/>
              <a:t>Des outils de veille</a:t>
            </a:r>
          </a:p>
          <a:p>
            <a:pPr lvl="1" algn="just"/>
            <a:r>
              <a:rPr lang="fr-CH" sz="1100" dirty="0"/>
              <a:t>Des outils de cartographie</a:t>
            </a:r>
          </a:p>
          <a:p>
            <a:pPr marL="457200" lvl="1" indent="0" algn="just">
              <a:buNone/>
            </a:pPr>
            <a:endParaRPr lang="fr-CH" sz="100" dirty="0"/>
          </a:p>
          <a:p>
            <a:pPr algn="just"/>
            <a:r>
              <a:rPr lang="fr-CH" sz="1200" b="1" dirty="0">
                <a:solidFill>
                  <a:srgbClr val="0070C0"/>
                </a:solidFill>
              </a:rPr>
              <a:t>Notre disponibilité et notre réactivité : </a:t>
            </a:r>
            <a:r>
              <a:rPr lang="fr-CH" sz="1200" dirty="0">
                <a:solidFill>
                  <a:schemeClr val="tx1"/>
                </a:solidFill>
              </a:rPr>
              <a:t>Passionnés par notre métier, nous nous distinguons par notre réactivité et notre disponibilité pour nos clients.</a:t>
            </a:r>
            <a:endParaRPr lang="fr-CH" sz="1200" b="1" dirty="0">
              <a:solidFill>
                <a:srgbClr val="0070C0"/>
              </a:solidFill>
            </a:endParaRPr>
          </a:p>
          <a:p>
            <a:pPr algn="just"/>
            <a:r>
              <a:rPr lang="fr-CH" sz="1200" b="1" dirty="0">
                <a:solidFill>
                  <a:srgbClr val="0070C0"/>
                </a:solidFill>
              </a:rPr>
              <a:t>Nos standards de qualité : </a:t>
            </a:r>
            <a:r>
              <a:rPr lang="fr-CH" sz="1200" dirty="0">
                <a:solidFill>
                  <a:schemeClr val="tx1"/>
                </a:solidFill>
              </a:rPr>
              <a:t>Tous nos livrables sont soumis à un strict contrôle qualité avant d’être remis aux clients.</a:t>
            </a:r>
            <a:endParaRPr lang="fr-CH" sz="1200" b="1" dirty="0">
              <a:solidFill>
                <a:srgbClr val="0070C0"/>
              </a:solidFill>
            </a:endParaRPr>
          </a:p>
          <a:p>
            <a:pPr algn="just"/>
            <a:endParaRPr lang="fr-CH" sz="1200" dirty="0">
              <a:solidFill>
                <a:schemeClr val="tx1"/>
              </a:solidFill>
            </a:endParaRPr>
          </a:p>
        </p:txBody>
      </p:sp>
      <p:sp>
        <p:nvSpPr>
          <p:cNvPr id="642" name="ZoneTexte 641">
            <a:extLst>
              <a:ext uri="{FF2B5EF4-FFF2-40B4-BE49-F238E27FC236}">
                <a16:creationId xmlns:a16="http://schemas.microsoft.com/office/drawing/2014/main" id="{1BFB98B4-DED0-4091-8D10-A75EE64670A8}"/>
              </a:ext>
            </a:extLst>
          </p:cNvPr>
          <p:cNvSpPr txBox="1"/>
          <p:nvPr>
            <p:custDataLst>
              <p:tags r:id="rId3"/>
            </p:custDataLst>
          </p:nvPr>
        </p:nvSpPr>
        <p:spPr>
          <a:xfrm>
            <a:off x="326099" y="2767280"/>
            <a:ext cx="173296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CH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UNE EXPERTISE RECONNUE ET RENOMMÉE DEPUIS 2013</a:t>
            </a:r>
          </a:p>
        </p:txBody>
      </p:sp>
      <p:sp>
        <p:nvSpPr>
          <p:cNvPr id="641" name="ZoneTexte 640">
            <a:extLst>
              <a:ext uri="{FF2B5EF4-FFF2-40B4-BE49-F238E27FC236}">
                <a16:creationId xmlns:a16="http://schemas.microsoft.com/office/drawing/2014/main" id="{B0D2B8AA-78B3-0571-2154-A3A662109C7D}"/>
              </a:ext>
            </a:extLst>
          </p:cNvPr>
          <p:cNvSpPr txBox="1"/>
          <p:nvPr>
            <p:custDataLst>
              <p:tags r:id="rId4"/>
            </p:custDataLst>
          </p:nvPr>
        </p:nvSpPr>
        <p:spPr>
          <a:xfrm>
            <a:off x="3179833" y="731413"/>
            <a:ext cx="8794673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200" b="0" i="0" u="none" strike="noStrike" kern="1200" cap="none" spc="0" normalizeH="0" baseline="0" noProof="0" dirty="0">
                <a:ln>
                  <a:noFill/>
                </a:ln>
                <a:solidFill>
                  <a:srgbClr val="121212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Formée aux </a:t>
            </a:r>
            <a:r>
              <a:rPr kumimoji="0" lang="fr-FR" sz="1200" b="1" i="0" u="none" strike="noStrike" kern="1200" cap="none" spc="0" normalizeH="0" baseline="0" noProof="0" dirty="0">
                <a:ln>
                  <a:noFill/>
                </a:ln>
                <a:solidFill>
                  <a:srgbClr val="121212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sciences de l’information </a:t>
            </a:r>
            <a:r>
              <a:rPr kumimoji="0" lang="fr-FR" sz="1200" b="0" i="0" u="none" strike="noStrike" kern="1200" cap="none" spc="0" normalizeH="0" baseline="0" noProof="0" dirty="0">
                <a:ln>
                  <a:noFill/>
                </a:ln>
                <a:solidFill>
                  <a:srgbClr val="121212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et à l’</a:t>
            </a:r>
            <a:r>
              <a:rPr kumimoji="0" lang="fr-FR" sz="1200" b="1" i="0" u="none" strike="noStrike" kern="1200" cap="none" spc="0" normalizeH="0" baseline="0" noProof="0" dirty="0">
                <a:ln>
                  <a:noFill/>
                </a:ln>
                <a:solidFill>
                  <a:srgbClr val="121212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intelligence économique</a:t>
            </a:r>
            <a:r>
              <a:rPr kumimoji="0" lang="fr-FR" sz="1200" b="0" i="0" u="none" strike="noStrike" kern="1200" cap="none" spc="0" normalizeH="0" baseline="0" noProof="0" dirty="0">
                <a:ln>
                  <a:noFill/>
                </a:ln>
                <a:solidFill>
                  <a:srgbClr val="121212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, notre équipe est flexible, dynamique et hautement qualifiée pour servir </a:t>
            </a:r>
            <a:r>
              <a:rPr kumimoji="0" lang="fr-FR" sz="1200" b="1" i="0" u="none" strike="noStrike" kern="1200" cap="none" spc="0" normalizeH="0" baseline="0" noProof="0" dirty="0">
                <a:ln>
                  <a:noFill/>
                </a:ln>
                <a:solidFill>
                  <a:srgbClr val="121212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vos</a:t>
            </a:r>
            <a:r>
              <a:rPr kumimoji="0" lang="fr-FR" sz="1200" b="0" i="0" u="none" strike="noStrike" kern="1200" cap="none" spc="0" normalizeH="0" baseline="0" noProof="0" dirty="0">
                <a:ln>
                  <a:noFill/>
                </a:ln>
                <a:solidFill>
                  <a:srgbClr val="121212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fr-FR" sz="1200" b="1" i="0" u="none" strike="noStrike" kern="1200" cap="none" spc="0" normalizeH="0" baseline="0" noProof="0" dirty="0">
                <a:ln>
                  <a:noFill/>
                </a:ln>
                <a:solidFill>
                  <a:srgbClr val="121212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enjeux stratégiques</a:t>
            </a:r>
            <a:r>
              <a:rPr kumimoji="0" lang="fr-FR" sz="1200" b="0" i="0" u="none" strike="noStrike" kern="1200" cap="none" spc="0" normalizeH="0" baseline="0" noProof="0" dirty="0">
                <a:ln>
                  <a:noFill/>
                </a:ln>
                <a:solidFill>
                  <a:srgbClr val="121212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CH" sz="1200" b="0" i="0" u="none" strike="noStrike" kern="1200" cap="none" spc="0" normalizeH="0" baseline="0" noProof="0" dirty="0">
              <a:ln>
                <a:noFill/>
              </a:ln>
              <a:solidFill>
                <a:srgbClr val="121212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20" name="Groupe 19">
            <a:extLst>
              <a:ext uri="{FF2B5EF4-FFF2-40B4-BE49-F238E27FC236}">
                <a16:creationId xmlns:a16="http://schemas.microsoft.com/office/drawing/2014/main" id="{553103A3-72C7-7525-8735-E7810F03FCBA}"/>
              </a:ext>
            </a:extLst>
          </p:cNvPr>
          <p:cNvGrpSpPr/>
          <p:nvPr>
            <p:custDataLst>
              <p:tags r:id="rId5"/>
            </p:custDataLst>
          </p:nvPr>
        </p:nvGrpSpPr>
        <p:grpSpPr>
          <a:xfrm>
            <a:off x="4075032" y="6189785"/>
            <a:ext cx="6733141" cy="477148"/>
            <a:chOff x="4075032" y="6189785"/>
            <a:chExt cx="6733141" cy="477148"/>
          </a:xfrm>
        </p:grpSpPr>
        <p:pic>
          <p:nvPicPr>
            <p:cNvPr id="17" name="Image 16">
              <a:extLst>
                <a:ext uri="{FF2B5EF4-FFF2-40B4-BE49-F238E27FC236}">
                  <a16:creationId xmlns:a16="http://schemas.microsoft.com/office/drawing/2014/main" id="{90A0ED9C-B25D-EAD2-1ED2-ACE5F13A351A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075032" y="6189786"/>
              <a:ext cx="5071391" cy="477147"/>
            </a:xfrm>
            <a:prstGeom prst="rect">
              <a:avLst/>
            </a:prstGeom>
          </p:spPr>
        </p:pic>
        <p:pic>
          <p:nvPicPr>
            <p:cNvPr id="19" name="Image 18">
              <a:extLst>
                <a:ext uri="{FF2B5EF4-FFF2-40B4-BE49-F238E27FC236}">
                  <a16:creationId xmlns:a16="http://schemas.microsoft.com/office/drawing/2014/main" id="{9E7BB2B7-32A3-2D6E-33FA-7B3D8B36C854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242529" y="6189785"/>
              <a:ext cx="1565644" cy="46835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40232885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AD352FA-C293-BD14-4F34-1DD57729E4F9}"/>
              </a:ext>
            </a:extLst>
          </p:cNvPr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3263341" y="327967"/>
            <a:ext cx="7911860" cy="1325563"/>
          </a:xfrm>
        </p:spPr>
        <p:txBody>
          <a:bodyPr>
            <a:normAutofit/>
          </a:bodyPr>
          <a:lstStyle/>
          <a:p>
            <a:r>
              <a:rPr lang="fr-CH" sz="2400" dirty="0"/>
              <a:t>EXPERTISE ET VALEURS</a:t>
            </a:r>
          </a:p>
        </p:txBody>
      </p:sp>
      <p:grpSp>
        <p:nvGrpSpPr>
          <p:cNvPr id="8" name="Groupe 7"/>
          <p:cNvGrpSpPr/>
          <p:nvPr>
            <p:custDataLst>
              <p:tags r:id="rId2"/>
            </p:custDataLst>
          </p:nvPr>
        </p:nvGrpSpPr>
        <p:grpSpPr>
          <a:xfrm>
            <a:off x="3322320" y="1314560"/>
            <a:ext cx="8327813" cy="4527441"/>
            <a:chOff x="3322320" y="5383799"/>
            <a:chExt cx="8539480" cy="1117842"/>
          </a:xfrm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4FBDD542-F5BB-9F1C-C328-812A6BCC4D0A}"/>
                </a:ext>
              </a:extLst>
            </p:cNvPr>
            <p:cNvSpPr/>
            <p:nvPr/>
          </p:nvSpPr>
          <p:spPr>
            <a:xfrm>
              <a:off x="3322320" y="5383799"/>
              <a:ext cx="8539480" cy="1117842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CH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" name="Espace réservé du contenu 2">
              <a:extLst>
                <a:ext uri="{FF2B5EF4-FFF2-40B4-BE49-F238E27FC236}">
                  <a16:creationId xmlns:a16="http://schemas.microsoft.com/office/drawing/2014/main" id="{259F1404-5339-BC79-5E15-8F12D4F591F3}"/>
                </a:ext>
              </a:extLst>
            </p:cNvPr>
            <p:cNvSpPr txBox="1">
              <a:spLocks/>
            </p:cNvSpPr>
            <p:nvPr/>
          </p:nvSpPr>
          <p:spPr>
            <a:xfrm>
              <a:off x="3630574" y="5449336"/>
              <a:ext cx="7368397" cy="83693"/>
            </a:xfrm>
            <a:prstGeom prst="rect">
              <a:avLst/>
            </a:prstGeom>
          </p:spPr>
          <p:txBody>
            <a:bodyPr/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Clr>
                  <a:srgbClr val="004489"/>
                </a:buClr>
                <a:buFont typeface="Wingdings" panose="05000000000000000000" pitchFamily="2" charset="2"/>
                <a:buChar char="§"/>
                <a:defRPr sz="2000" kern="1200">
                  <a:solidFill>
                    <a:srgbClr val="0ABEEF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Clr>
                  <a:srgbClr val="004489"/>
                </a:buClr>
                <a:buFont typeface="Wingdings" panose="05000000000000000000" pitchFamily="2" charset="2"/>
                <a:buChar char="§"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Gotham Bold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Gotham Bold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Gotham Bold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90000"/>
                </a:lnSpc>
                <a:spcBef>
                  <a:spcPts val="1000"/>
                </a:spcBef>
                <a:spcAft>
                  <a:spcPts val="0"/>
                </a:spcAft>
                <a:buClr>
                  <a:srgbClr val="004489"/>
                </a:buClr>
                <a:buSzTx/>
                <a:buFont typeface="Wingdings" panose="05000000000000000000" pitchFamily="2" charset="2"/>
                <a:buNone/>
                <a:tabLst/>
                <a:defRPr/>
              </a:pPr>
              <a:r>
                <a:rPr kumimoji="0" lang="fr-CH" sz="1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Notre </a:t>
              </a:r>
              <a:r>
                <a:rPr kumimoji="0" lang="fr-CH" sz="16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expertise</a:t>
              </a:r>
              <a:r>
                <a:rPr kumimoji="0" lang="fr-CH" sz="1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s’articule autour de </a:t>
              </a:r>
              <a:r>
                <a:rPr kumimoji="0" lang="fr-CH" sz="16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quatre grands champs d’action </a:t>
              </a:r>
              <a:r>
                <a:rPr kumimoji="0" lang="fr-CH" sz="1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:</a:t>
              </a:r>
            </a:p>
            <a:p>
              <a:pPr marL="0" marR="0" lvl="0" indent="0" algn="l" defTabSz="914400" rtl="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4489"/>
                </a:buClr>
                <a:buSzTx/>
                <a:buFont typeface="Wingdings" panose="05000000000000000000" pitchFamily="2" charset="2"/>
                <a:buChar char="§"/>
                <a:tabLst/>
                <a:defRPr/>
              </a:pPr>
              <a:endParaRPr kumimoji="0" lang="fr-CH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13" name="Rectangle 12"/>
          <p:cNvSpPr/>
          <p:nvPr>
            <p:custDataLst>
              <p:tags r:id="rId3"/>
            </p:custDataLst>
          </p:nvPr>
        </p:nvSpPr>
        <p:spPr>
          <a:xfrm>
            <a:off x="3555434" y="2184399"/>
            <a:ext cx="1915702" cy="3073402"/>
          </a:xfrm>
          <a:prstGeom prst="rect">
            <a:avLst/>
          </a:prstGeom>
          <a:solidFill>
            <a:srgbClr val="2F669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Renseignement d’affaires</a:t>
            </a:r>
          </a:p>
        </p:txBody>
      </p:sp>
      <p:sp>
        <p:nvSpPr>
          <p:cNvPr id="15" name="Rectangle 14"/>
          <p:cNvSpPr/>
          <p:nvPr>
            <p:custDataLst>
              <p:tags r:id="rId4"/>
            </p:custDataLst>
          </p:nvPr>
        </p:nvSpPr>
        <p:spPr>
          <a:xfrm>
            <a:off x="5530115" y="2184399"/>
            <a:ext cx="1915200" cy="3073402"/>
          </a:xfrm>
          <a:prstGeom prst="rect">
            <a:avLst/>
          </a:prstGeom>
          <a:solidFill>
            <a:srgbClr val="2F669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Études et analyses stratégiques</a:t>
            </a:r>
          </a:p>
        </p:txBody>
      </p:sp>
      <p:sp>
        <p:nvSpPr>
          <p:cNvPr id="17" name="Rectangle 16"/>
          <p:cNvSpPr/>
          <p:nvPr>
            <p:custDataLst>
              <p:tags r:id="rId5"/>
            </p:custDataLst>
          </p:nvPr>
        </p:nvSpPr>
        <p:spPr>
          <a:xfrm>
            <a:off x="7504294" y="2184399"/>
            <a:ext cx="1915200" cy="3073402"/>
          </a:xfrm>
          <a:prstGeom prst="rect">
            <a:avLst/>
          </a:prstGeom>
          <a:solidFill>
            <a:srgbClr val="2F669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Veille stratégique</a:t>
            </a:r>
            <a:endParaRPr kumimoji="0" lang="fr-FR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pic>
        <p:nvPicPr>
          <p:cNvPr id="3074" name="Picture 2" descr="investigation Icon - Free PNG &amp; SVG 3125934 - Noun Project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13">
            <a:lum bright="70000" contrast="-7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897848" y="2640123"/>
            <a:ext cx="1231376" cy="12313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Analysis - Free business and finance icons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14" cstate="screen">
            <a:lum bright="70000" contrast="-7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948736" y="2744325"/>
            <a:ext cx="1077957" cy="10779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Alert Icon - Free PNG &amp; SVG 149381 - Noun Project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15" cstate="screen">
            <a:lum bright="70000" contrast="-7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921249" y="2678443"/>
            <a:ext cx="1081289" cy="10812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0" name="Groupe 19"/>
          <p:cNvGrpSpPr/>
          <p:nvPr>
            <p:custDataLst>
              <p:tags r:id="rId9"/>
            </p:custDataLst>
          </p:nvPr>
        </p:nvGrpSpPr>
        <p:grpSpPr>
          <a:xfrm>
            <a:off x="238093" y="2658000"/>
            <a:ext cx="2426898" cy="1669175"/>
            <a:chOff x="9762775" y="2669375"/>
            <a:chExt cx="2426898" cy="1669175"/>
          </a:xfrm>
        </p:grpSpPr>
        <p:sp>
          <p:nvSpPr>
            <p:cNvPr id="21" name="ZoneTexte 20">
              <a:extLst>
                <a:ext uri="{FF2B5EF4-FFF2-40B4-BE49-F238E27FC236}">
                  <a16:creationId xmlns:a16="http://schemas.microsoft.com/office/drawing/2014/main" id="{6CCB832F-D621-5AF2-1895-91530EB08126}"/>
                </a:ext>
              </a:extLst>
            </p:cNvPr>
            <p:cNvSpPr txBox="1"/>
            <p:nvPr/>
          </p:nvSpPr>
          <p:spPr>
            <a:xfrm>
              <a:off x="9762775" y="2669375"/>
              <a:ext cx="2426898" cy="16691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90000"/>
                </a:lnSpc>
                <a:spcBef>
                  <a:spcPts val="1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CH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NOS VALEURS </a:t>
              </a:r>
            </a:p>
            <a:p>
              <a:pPr marL="0" marR="0" lvl="0" indent="0" algn="l" defTabSz="914400" rtl="0" eaLnBrk="1" fontAlgn="auto" latinLnBrk="0" hangingPunct="1">
                <a:lnSpc>
                  <a:spcPct val="90000"/>
                </a:lnSpc>
                <a:spcBef>
                  <a:spcPts val="1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CH" sz="1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pPr marL="457200" marR="0" lvl="1" indent="0" algn="just" defTabSz="914400" rtl="0" eaLnBrk="1" fontAlgn="auto" latinLnBrk="0" hangingPunct="1">
                <a:lnSpc>
                  <a:spcPct val="107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CH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Confidentialité</a:t>
              </a:r>
            </a:p>
            <a:p>
              <a:pPr marL="457200" marR="0" lvl="1" indent="0" algn="just" defTabSz="914400" rtl="0" eaLnBrk="1" fontAlgn="auto" latinLnBrk="0" hangingPunct="1">
                <a:lnSpc>
                  <a:spcPct val="107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CH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Intégrité</a:t>
              </a:r>
            </a:p>
            <a:p>
              <a:pPr marL="457200" marR="0" lvl="1" indent="0" algn="just" defTabSz="914400" rtl="0" eaLnBrk="1" fontAlgn="auto" latinLnBrk="0" hangingPunct="1">
                <a:lnSpc>
                  <a:spcPct val="107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CH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Adaptabilité</a:t>
              </a:r>
            </a:p>
            <a:p>
              <a:pPr marL="457200" marR="0" lvl="1" indent="0" algn="just" defTabSz="914400" rtl="0" eaLnBrk="1" fontAlgn="auto" latinLnBrk="0" hangingPunct="1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CH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Réactivité</a:t>
              </a:r>
            </a:p>
          </p:txBody>
        </p:sp>
        <p:pic>
          <p:nvPicPr>
            <p:cNvPr id="22" name="Graphique 5" descr="Coche contour">
              <a:extLst>
                <a:ext uri="{FF2B5EF4-FFF2-40B4-BE49-F238E27FC236}">
                  <a16:creationId xmlns:a16="http://schemas.microsoft.com/office/drawing/2014/main" id="{552B59E2-C0B0-9F4B-2A0E-FA5AE7BB3A51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 cstate="screen">
              <a:lum bright="70000" contrast="-70000"/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17"/>
                </a:ext>
              </a:extLst>
            </a:blip>
            <a:stretch>
              <a:fillRect/>
            </a:stretch>
          </p:blipFill>
          <p:spPr>
            <a:xfrm>
              <a:off x="9894651" y="3384394"/>
              <a:ext cx="325298" cy="325298"/>
            </a:xfrm>
            <a:prstGeom prst="rect">
              <a:avLst/>
            </a:prstGeom>
          </p:spPr>
        </p:pic>
        <p:pic>
          <p:nvPicPr>
            <p:cNvPr id="23" name="Graphique 9" descr="Commentaire important contour">
              <a:extLst>
                <a:ext uri="{FF2B5EF4-FFF2-40B4-BE49-F238E27FC236}">
                  <a16:creationId xmlns:a16="http://schemas.microsoft.com/office/drawing/2014/main" id="{35E29E6C-0C8D-73A7-428F-CB8586063301}"/>
                </a:ext>
              </a:extLst>
            </p:cNvPr>
            <p:cNvPicPr>
              <a:picLocks noChangeAspect="1"/>
            </p:cNvPicPr>
            <p:nvPr/>
          </p:nvPicPr>
          <p:blipFill>
            <a:blip r:embed="rId18" cstate="screen">
              <a:lum bright="70000" contrast="-70000"/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19"/>
                </a:ext>
              </a:extLst>
            </a:blip>
            <a:stretch>
              <a:fillRect/>
            </a:stretch>
          </p:blipFill>
          <p:spPr>
            <a:xfrm>
              <a:off x="9873027" y="3970003"/>
              <a:ext cx="368547" cy="368547"/>
            </a:xfrm>
            <a:prstGeom prst="rect">
              <a:avLst/>
            </a:prstGeom>
          </p:spPr>
        </p:pic>
        <p:pic>
          <p:nvPicPr>
            <p:cNvPr id="24" name="Graphique 11" descr="Femme détective contour">
              <a:extLst>
                <a:ext uri="{FF2B5EF4-FFF2-40B4-BE49-F238E27FC236}">
                  <a16:creationId xmlns:a16="http://schemas.microsoft.com/office/drawing/2014/main" id="{C5C83105-E019-099B-FFBF-09F4C422AA55}"/>
                </a:ext>
              </a:extLst>
            </p:cNvPr>
            <p:cNvPicPr>
              <a:picLocks noChangeAspect="1"/>
            </p:cNvPicPr>
            <p:nvPr/>
          </p:nvPicPr>
          <p:blipFill>
            <a:blip r:embed="rId20" cstate="screen">
              <a:lum bright="70000" contrast="-70000"/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21"/>
                </a:ext>
              </a:extLst>
            </a:blip>
            <a:stretch>
              <a:fillRect/>
            </a:stretch>
          </p:blipFill>
          <p:spPr>
            <a:xfrm>
              <a:off x="9853333" y="3056710"/>
              <a:ext cx="368546" cy="368546"/>
            </a:xfrm>
            <a:prstGeom prst="rect">
              <a:avLst/>
            </a:prstGeom>
          </p:spPr>
        </p:pic>
        <p:pic>
          <p:nvPicPr>
            <p:cNvPr id="25" name="Graphique 15" descr="Couper contour">
              <a:extLst>
                <a:ext uri="{FF2B5EF4-FFF2-40B4-BE49-F238E27FC236}">
                  <a16:creationId xmlns:a16="http://schemas.microsoft.com/office/drawing/2014/main" id="{86551208-EE53-77BF-34EB-554FB3119497}"/>
                </a:ext>
              </a:extLst>
            </p:cNvPr>
            <p:cNvPicPr>
              <a:picLocks noChangeAspect="1"/>
            </p:cNvPicPr>
            <p:nvPr/>
          </p:nvPicPr>
          <p:blipFill>
            <a:blip r:embed="rId22" cstate="screen">
              <a:lum bright="70000" contrast="-70000"/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23"/>
                </a:ext>
              </a:extLst>
            </a:blip>
            <a:stretch>
              <a:fillRect/>
            </a:stretch>
          </p:blipFill>
          <p:spPr>
            <a:xfrm>
              <a:off x="9873027" y="3647250"/>
              <a:ext cx="385313" cy="385313"/>
            </a:xfrm>
            <a:prstGeom prst="rect">
              <a:avLst/>
            </a:prstGeom>
          </p:spPr>
        </p:pic>
      </p:grpSp>
      <p:sp>
        <p:nvSpPr>
          <p:cNvPr id="3" name="Rectangle 2">
            <a:extLst>
              <a:ext uri="{FF2B5EF4-FFF2-40B4-BE49-F238E27FC236}">
                <a16:creationId xmlns:a16="http://schemas.microsoft.com/office/drawing/2014/main" id="{6842B0A9-0E6A-4AE7-9461-BE516501E1B3}"/>
              </a:ext>
            </a:extLst>
          </p:cNvPr>
          <p:cNvSpPr/>
          <p:nvPr>
            <p:custDataLst>
              <p:tags r:id="rId10"/>
            </p:custDataLst>
          </p:nvPr>
        </p:nvSpPr>
        <p:spPr>
          <a:xfrm>
            <a:off x="9478473" y="2194150"/>
            <a:ext cx="1915200" cy="3073402"/>
          </a:xfrm>
          <a:prstGeom prst="rect">
            <a:avLst/>
          </a:prstGeom>
          <a:solidFill>
            <a:srgbClr val="2F669E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dirty="0">
                <a:solidFill>
                  <a:prstClr val="whit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Accompagnement à la négociation</a:t>
            </a:r>
            <a:endParaRPr kumimoji="0" lang="fr-FR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pic>
        <p:nvPicPr>
          <p:cNvPr id="6" name="Graphique 5" descr="Poignée de main contour">
            <a:extLst>
              <a:ext uri="{FF2B5EF4-FFF2-40B4-BE49-F238E27FC236}">
                <a16:creationId xmlns:a16="http://schemas.microsoft.com/office/drawing/2014/main" id="{BD6C6FE6-473B-9281-3B19-416B89242F01}"/>
              </a:ext>
            </a:extLst>
          </p:cNvPr>
          <p:cNvPicPr>
            <a:picLocks noChangeAspect="1"/>
          </p:cNvPicPr>
          <p:nvPr>
            <p:custDataLst>
              <p:tags r:id="rId11"/>
            </p:custDataLst>
          </p:nvPr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5"/>
              </a:ext>
            </a:extLst>
          </a:blip>
          <a:stretch>
            <a:fillRect/>
          </a:stretch>
        </p:blipFill>
        <p:spPr>
          <a:xfrm>
            <a:off x="9786482" y="2682901"/>
            <a:ext cx="1342589" cy="13425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687533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43DA6AD-720B-32B8-2A5D-CC34AC53E83E}"/>
              </a:ext>
            </a:extLst>
          </p:cNvPr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3614468" y="2909917"/>
            <a:ext cx="7911860" cy="1325563"/>
          </a:xfrm>
        </p:spPr>
        <p:txBody>
          <a:bodyPr/>
          <a:lstStyle/>
          <a:p>
            <a:pPr algn="ctr"/>
            <a:r>
              <a:rPr lang="fr-CH" dirty="0"/>
              <a:t>L’IA GENERATIVE CHEZ GENEVA INTELLIGENCE</a:t>
            </a:r>
          </a:p>
        </p:txBody>
      </p:sp>
    </p:spTree>
    <p:extLst>
      <p:ext uri="{BB962C8B-B14F-4D97-AF65-F5344CB8AC3E}">
        <p14:creationId xmlns:p14="http://schemas.microsoft.com/office/powerpoint/2010/main" val="320987275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4FBDD542-F5BB-9F1C-C328-812A6BCC4D0A}"/>
              </a:ext>
            </a:extLst>
          </p:cNvPr>
          <p:cNvSpPr/>
          <p:nvPr>
            <p:custDataLst>
              <p:tags r:id="rId1"/>
            </p:custDataLst>
          </p:nvPr>
        </p:nvSpPr>
        <p:spPr>
          <a:xfrm>
            <a:off x="3408584" y="1229147"/>
            <a:ext cx="8327813" cy="5102642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CH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7AD352FA-C293-BD14-4F34-1DD57729E4F9}"/>
              </a:ext>
            </a:extLst>
          </p:cNvPr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3263341" y="327967"/>
            <a:ext cx="7911860" cy="1325563"/>
          </a:xfrm>
        </p:spPr>
        <p:txBody>
          <a:bodyPr>
            <a:normAutofit/>
          </a:bodyPr>
          <a:lstStyle/>
          <a:p>
            <a:r>
              <a:rPr lang="fr-CH" sz="2400" dirty="0"/>
              <a:t>TYPOLOGIE DE NOS CLIENTS</a:t>
            </a:r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A7E0E547-6985-89C3-EDD2-817CA0E5CD52}"/>
              </a:ext>
            </a:extLst>
          </p:cNvPr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4"/>
          <a:stretch>
            <a:fillRect/>
          </a:stretch>
        </p:blipFill>
        <p:spPr>
          <a:xfrm>
            <a:off x="3985404" y="1739690"/>
            <a:ext cx="901099" cy="901099"/>
          </a:xfrm>
          <a:prstGeom prst="rect">
            <a:avLst/>
          </a:prstGeom>
        </p:spPr>
      </p:pic>
      <p:pic>
        <p:nvPicPr>
          <p:cNvPr id="10" name="Image 9">
            <a:extLst>
              <a:ext uri="{FF2B5EF4-FFF2-40B4-BE49-F238E27FC236}">
                <a16:creationId xmlns:a16="http://schemas.microsoft.com/office/drawing/2014/main" id="{327E206F-3865-A177-215E-E1E095E63E76}"/>
              </a:ext>
            </a:extLst>
          </p:cNvPr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5"/>
          <a:stretch>
            <a:fillRect/>
          </a:stretch>
        </p:blipFill>
        <p:spPr>
          <a:xfrm>
            <a:off x="5913289" y="1459369"/>
            <a:ext cx="1181420" cy="1181420"/>
          </a:xfrm>
          <a:prstGeom prst="rect">
            <a:avLst/>
          </a:prstGeom>
        </p:spPr>
      </p:pic>
      <p:pic>
        <p:nvPicPr>
          <p:cNvPr id="14" name="Image 13">
            <a:extLst>
              <a:ext uri="{FF2B5EF4-FFF2-40B4-BE49-F238E27FC236}">
                <a16:creationId xmlns:a16="http://schemas.microsoft.com/office/drawing/2014/main" id="{1C5AAC19-9AE4-B3A3-6237-C6B46282D7A9}"/>
              </a:ext>
            </a:extLst>
          </p:cNvPr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6"/>
          <a:stretch>
            <a:fillRect/>
          </a:stretch>
        </p:blipFill>
        <p:spPr>
          <a:xfrm>
            <a:off x="8121495" y="1520859"/>
            <a:ext cx="1119930" cy="1119930"/>
          </a:xfrm>
          <a:prstGeom prst="rect">
            <a:avLst/>
          </a:prstGeom>
        </p:spPr>
      </p:pic>
      <p:sp>
        <p:nvSpPr>
          <p:cNvPr id="16" name="ZoneTexte 15">
            <a:extLst>
              <a:ext uri="{FF2B5EF4-FFF2-40B4-BE49-F238E27FC236}">
                <a16:creationId xmlns:a16="http://schemas.microsoft.com/office/drawing/2014/main" id="{7B00F3C2-FB80-EBCC-E2F4-700A32FAA4E6}"/>
              </a:ext>
            </a:extLst>
          </p:cNvPr>
          <p:cNvSpPr txBox="1"/>
          <p:nvPr>
            <p:custDataLst>
              <p:tags r:id="rId6"/>
            </p:custDataLst>
          </p:nvPr>
        </p:nvSpPr>
        <p:spPr>
          <a:xfrm>
            <a:off x="3946045" y="2754384"/>
            <a:ext cx="107680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H" sz="1200" b="1" dirty="0"/>
              <a:t>PME/TPE</a:t>
            </a:r>
          </a:p>
        </p:txBody>
      </p:sp>
      <p:sp>
        <p:nvSpPr>
          <p:cNvPr id="18" name="ZoneTexte 17">
            <a:extLst>
              <a:ext uri="{FF2B5EF4-FFF2-40B4-BE49-F238E27FC236}">
                <a16:creationId xmlns:a16="http://schemas.microsoft.com/office/drawing/2014/main" id="{7114C368-11A7-571F-D3AB-DE81B8EC15AB}"/>
              </a:ext>
            </a:extLst>
          </p:cNvPr>
          <p:cNvSpPr txBox="1"/>
          <p:nvPr>
            <p:custDataLst>
              <p:tags r:id="rId7"/>
            </p:custDataLst>
          </p:nvPr>
        </p:nvSpPr>
        <p:spPr>
          <a:xfrm>
            <a:off x="5847670" y="2754384"/>
            <a:ext cx="137160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H" sz="1200" b="1" dirty="0"/>
              <a:t>Grandes entreprises</a:t>
            </a:r>
          </a:p>
        </p:txBody>
      </p:sp>
      <p:sp>
        <p:nvSpPr>
          <p:cNvPr id="19" name="ZoneTexte 18">
            <a:extLst>
              <a:ext uri="{FF2B5EF4-FFF2-40B4-BE49-F238E27FC236}">
                <a16:creationId xmlns:a16="http://schemas.microsoft.com/office/drawing/2014/main" id="{5EC1B389-0C2E-3010-147A-702FEE11E4AE}"/>
              </a:ext>
            </a:extLst>
          </p:cNvPr>
          <p:cNvSpPr txBox="1"/>
          <p:nvPr>
            <p:custDataLst>
              <p:tags r:id="rId8"/>
            </p:custDataLst>
          </p:nvPr>
        </p:nvSpPr>
        <p:spPr>
          <a:xfrm>
            <a:off x="7770885" y="2754384"/>
            <a:ext cx="197544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H" sz="1200" b="1" dirty="0"/>
              <a:t>Institutions publiques et parapubliques</a:t>
            </a:r>
          </a:p>
        </p:txBody>
      </p:sp>
      <p:pic>
        <p:nvPicPr>
          <p:cNvPr id="27" name="Image 26">
            <a:extLst>
              <a:ext uri="{FF2B5EF4-FFF2-40B4-BE49-F238E27FC236}">
                <a16:creationId xmlns:a16="http://schemas.microsoft.com/office/drawing/2014/main" id="{D05EEDCD-282D-1DA9-2327-8BF39C7A4A5B}"/>
              </a:ext>
            </a:extLst>
          </p:cNvPr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17"/>
          <a:stretch>
            <a:fillRect/>
          </a:stretch>
        </p:blipFill>
        <p:spPr>
          <a:xfrm>
            <a:off x="10074051" y="1459369"/>
            <a:ext cx="1181420" cy="1181420"/>
          </a:xfrm>
          <a:prstGeom prst="rect">
            <a:avLst/>
          </a:prstGeom>
        </p:spPr>
      </p:pic>
      <p:sp>
        <p:nvSpPr>
          <p:cNvPr id="28" name="ZoneTexte 27">
            <a:extLst>
              <a:ext uri="{FF2B5EF4-FFF2-40B4-BE49-F238E27FC236}">
                <a16:creationId xmlns:a16="http://schemas.microsoft.com/office/drawing/2014/main" id="{DABB488E-52D5-BBF8-36E7-A337A88866BB}"/>
              </a:ext>
            </a:extLst>
          </p:cNvPr>
          <p:cNvSpPr txBox="1"/>
          <p:nvPr>
            <p:custDataLst>
              <p:tags r:id="rId10"/>
            </p:custDataLst>
          </p:nvPr>
        </p:nvSpPr>
        <p:spPr>
          <a:xfrm>
            <a:off x="10132627" y="2754384"/>
            <a:ext cx="132245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H" sz="1200" b="1" dirty="0"/>
              <a:t>Université</a:t>
            </a:r>
          </a:p>
        </p:txBody>
      </p:sp>
      <p:sp>
        <p:nvSpPr>
          <p:cNvPr id="29" name="ZoneTexte 28">
            <a:extLst>
              <a:ext uri="{FF2B5EF4-FFF2-40B4-BE49-F238E27FC236}">
                <a16:creationId xmlns:a16="http://schemas.microsoft.com/office/drawing/2014/main" id="{61628582-E49B-0C3B-C4F9-E79153679A95}"/>
              </a:ext>
            </a:extLst>
          </p:cNvPr>
          <p:cNvSpPr txBox="1"/>
          <p:nvPr>
            <p:custDataLst>
              <p:tags r:id="rId11"/>
            </p:custDataLst>
          </p:nvPr>
        </p:nvSpPr>
        <p:spPr>
          <a:xfrm>
            <a:off x="5295104" y="3831733"/>
            <a:ext cx="5298134" cy="212365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fr-CH" sz="1200" dirty="0"/>
              <a:t>Concernant l’IA, nos clients ont aujourd’hui des </a:t>
            </a:r>
            <a:r>
              <a:rPr lang="fr-CH" sz="1200" b="1" dirty="0"/>
              <a:t>interrogations</a:t>
            </a:r>
            <a:r>
              <a:rPr lang="fr-CH" sz="1200" dirty="0"/>
              <a:t> :</a:t>
            </a:r>
          </a:p>
          <a:p>
            <a:pPr marL="285750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fr-CH" sz="1200" dirty="0"/>
              <a:t>Comment utilisez-vous l’IA générative dans les mandats ?</a:t>
            </a:r>
          </a:p>
          <a:p>
            <a:pPr marL="285750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fr-CH" sz="1200" dirty="0"/>
              <a:t>Quelles sont les précautions que vous prenez ? Quels sont les risques ?</a:t>
            </a:r>
          </a:p>
          <a:p>
            <a:pPr marL="285750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fr-CH" sz="1200" dirty="0"/>
              <a:t>Quelle est la valeur ajoutée ?</a:t>
            </a:r>
          </a:p>
          <a:p>
            <a:pPr marL="285750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fr-CH" sz="1200" dirty="0"/>
              <a:t>L’utilisation de l’IA est-elle systématique 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fr-CH" sz="1200" dirty="0"/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FCEDFF6B-1FDF-EADD-488E-B134F0DAD85F}"/>
              </a:ext>
            </a:extLst>
          </p:cNvPr>
          <p:cNvSpPr txBox="1"/>
          <p:nvPr>
            <p:custDataLst>
              <p:tags r:id="rId12"/>
            </p:custDataLst>
          </p:nvPr>
        </p:nvSpPr>
        <p:spPr>
          <a:xfrm>
            <a:off x="422694" y="2754384"/>
            <a:ext cx="208759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dirty="0">
                <a:solidFill>
                  <a:schemeClr val="bg1"/>
                </a:solidFill>
              </a:rPr>
              <a:t>Nos clients et les interrogations face à l’</a:t>
            </a:r>
            <a:r>
              <a:rPr lang="fr-CH" b="1" dirty="0">
                <a:solidFill>
                  <a:schemeClr val="bg1"/>
                </a:solidFill>
              </a:rPr>
              <a:t>IA générative</a:t>
            </a:r>
            <a:r>
              <a:rPr lang="fr-CH" dirty="0">
                <a:solidFill>
                  <a:schemeClr val="bg1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6259604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2548EBD-967B-4487-B848-20F3531D5603}"/>
              </a:ext>
            </a:extLst>
          </p:cNvPr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>
            <a:normAutofit/>
          </a:bodyPr>
          <a:lstStyle/>
          <a:p>
            <a:r>
              <a:rPr lang="fr-CH" sz="2400" dirty="0"/>
              <a:t>L’IA GÉNÉRATIVE CHEZ GENEVA INTELLIGENCE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791BCCEE-2ABA-0CA0-2624-439C3D2A7538}"/>
              </a:ext>
            </a:extLst>
          </p:cNvPr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3441940" y="1276708"/>
            <a:ext cx="8522898" cy="4886347"/>
          </a:xfrm>
          <a:solidFill>
            <a:schemeClr val="bg1">
              <a:lumMod val="95000"/>
            </a:schemeClr>
          </a:solidFill>
        </p:spPr>
        <p:txBody>
          <a:bodyPr/>
          <a:lstStyle/>
          <a:p>
            <a:pPr marL="0" indent="0">
              <a:buNone/>
            </a:pPr>
            <a:r>
              <a:rPr lang="fr-CH" sz="1400" dirty="0">
                <a:solidFill>
                  <a:schemeClr val="tx1"/>
                </a:solidFill>
              </a:rPr>
              <a:t>Le principal outil utilisé chez Geneva Intelligence est </a:t>
            </a:r>
            <a:r>
              <a:rPr lang="fr-CH" sz="1400" b="1" u="sng" dirty="0">
                <a:solidFill>
                  <a:schemeClr val="tx1"/>
                </a:solidFill>
              </a:rPr>
              <a:t>Chat GPT 4 payant</a:t>
            </a:r>
            <a:r>
              <a:rPr lang="fr-CH" sz="1400" u="sng" dirty="0">
                <a:solidFill>
                  <a:schemeClr val="tx1"/>
                </a:solidFill>
              </a:rPr>
              <a:t>. </a:t>
            </a:r>
          </a:p>
          <a:p>
            <a:pPr marL="0" indent="0">
              <a:buNone/>
            </a:pPr>
            <a:endParaRPr lang="fr-CH" sz="1400" u="sng" dirty="0">
              <a:solidFill>
                <a:schemeClr val="tx1"/>
              </a:solidFill>
            </a:endParaRPr>
          </a:p>
          <a:p>
            <a:pPr marL="0" indent="0" algn="ctr">
              <a:buNone/>
            </a:pPr>
            <a:r>
              <a:rPr lang="fr-CH" sz="1400" u="sng" dirty="0">
                <a:solidFill>
                  <a:schemeClr val="tx1"/>
                </a:solidFill>
              </a:rPr>
              <a:t>Pourquoi ?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fr-CH" sz="1400" dirty="0" err="1">
                <a:solidFill>
                  <a:schemeClr val="tx1"/>
                </a:solidFill>
              </a:rPr>
              <a:t>ChatGPT</a:t>
            </a:r>
            <a:r>
              <a:rPr lang="fr-CH" sz="1400" dirty="0">
                <a:solidFill>
                  <a:schemeClr val="tx1"/>
                </a:solidFill>
              </a:rPr>
              <a:t> est l’IA générative la plus connue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fr-CH" sz="1400" dirty="0" err="1">
                <a:solidFill>
                  <a:schemeClr val="tx1"/>
                </a:solidFill>
              </a:rPr>
              <a:t>ChatGPT</a:t>
            </a:r>
            <a:r>
              <a:rPr lang="fr-CH" sz="1400" dirty="0">
                <a:solidFill>
                  <a:schemeClr val="tx1"/>
                </a:solidFill>
              </a:rPr>
              <a:t> 4 offre : </a:t>
            </a:r>
          </a:p>
          <a:p>
            <a:pPr lvl="1" algn="just">
              <a:buFontTx/>
              <a:buChar char="-"/>
            </a:pPr>
            <a:r>
              <a:rPr lang="fr-CH" sz="1400" dirty="0">
                <a:solidFill>
                  <a:schemeClr val="tx1"/>
                </a:solidFill>
              </a:rPr>
              <a:t>Une </a:t>
            </a:r>
            <a:r>
              <a:rPr lang="fr-CH" sz="1400" b="1" dirty="0">
                <a:solidFill>
                  <a:schemeClr val="tx1"/>
                </a:solidFill>
              </a:rPr>
              <a:t>compréhension</a:t>
            </a:r>
            <a:r>
              <a:rPr lang="fr-CH" sz="1400" dirty="0">
                <a:solidFill>
                  <a:schemeClr val="tx1"/>
                </a:solidFill>
              </a:rPr>
              <a:t> </a:t>
            </a:r>
            <a:r>
              <a:rPr lang="fr-CH" sz="1400" b="1" dirty="0">
                <a:solidFill>
                  <a:schemeClr val="tx1"/>
                </a:solidFill>
              </a:rPr>
              <a:t>contextuelle</a:t>
            </a:r>
            <a:r>
              <a:rPr lang="fr-CH" sz="1400" dirty="0">
                <a:solidFill>
                  <a:schemeClr val="tx1"/>
                </a:solidFill>
              </a:rPr>
              <a:t> améliorée par rapport à </a:t>
            </a:r>
            <a:r>
              <a:rPr lang="fr-CH" sz="1400" dirty="0" err="1">
                <a:solidFill>
                  <a:schemeClr val="tx1"/>
                </a:solidFill>
              </a:rPr>
              <a:t>ChatGPT</a:t>
            </a:r>
            <a:r>
              <a:rPr lang="fr-CH" sz="1400" dirty="0">
                <a:solidFill>
                  <a:schemeClr val="tx1"/>
                </a:solidFill>
              </a:rPr>
              <a:t> 3.5. </a:t>
            </a:r>
          </a:p>
          <a:p>
            <a:pPr lvl="1" algn="just">
              <a:buFontTx/>
              <a:buChar char="-"/>
            </a:pPr>
            <a:r>
              <a:rPr lang="fr-CH" sz="1400" dirty="0"/>
              <a:t>Une </a:t>
            </a:r>
            <a:r>
              <a:rPr lang="fr-CH" sz="1400" b="1" dirty="0"/>
              <a:t>flexibilité</a:t>
            </a:r>
            <a:r>
              <a:rPr lang="fr-CH" sz="1400" dirty="0"/>
              <a:t> d’utilisation</a:t>
            </a:r>
          </a:p>
          <a:p>
            <a:pPr lvl="1" algn="just">
              <a:buFontTx/>
              <a:buChar char="-"/>
            </a:pPr>
            <a:r>
              <a:rPr lang="fr-CH" sz="1400" dirty="0">
                <a:solidFill>
                  <a:schemeClr val="tx1"/>
                </a:solidFill>
              </a:rPr>
              <a:t>Une plus </a:t>
            </a:r>
            <a:r>
              <a:rPr lang="fr-CH" sz="1400" b="1" dirty="0">
                <a:solidFill>
                  <a:schemeClr val="tx1"/>
                </a:solidFill>
              </a:rPr>
              <a:t>grande capacité </a:t>
            </a:r>
            <a:r>
              <a:rPr lang="fr-CH" sz="1400" dirty="0">
                <a:solidFill>
                  <a:schemeClr val="tx1"/>
                </a:solidFill>
              </a:rPr>
              <a:t>à comprendre et à </a:t>
            </a:r>
            <a:r>
              <a:rPr lang="fr-CH" sz="1400" b="1" dirty="0">
                <a:solidFill>
                  <a:schemeClr val="tx1"/>
                </a:solidFill>
              </a:rPr>
              <a:t>produire des réponses</a:t>
            </a:r>
          </a:p>
          <a:p>
            <a:pPr lvl="1" algn="just">
              <a:buFontTx/>
              <a:buChar char="-"/>
            </a:pPr>
            <a:r>
              <a:rPr lang="fr-CH" sz="1400" dirty="0"/>
              <a:t>IA entrainée sur un nombre conséquent </a:t>
            </a:r>
            <a:r>
              <a:rPr lang="fr-CH" sz="1400" b="1" dirty="0"/>
              <a:t>de données </a:t>
            </a:r>
            <a:r>
              <a:rPr lang="fr-CH" sz="1400" dirty="0"/>
              <a:t>et donc obtient plus de résultats</a:t>
            </a:r>
          </a:p>
          <a:p>
            <a:pPr lvl="1" algn="just">
              <a:buFontTx/>
              <a:buChar char="-"/>
            </a:pPr>
            <a:r>
              <a:rPr lang="fr-CH" sz="1400" dirty="0">
                <a:solidFill>
                  <a:schemeClr val="tx1"/>
                </a:solidFill>
              </a:rPr>
              <a:t>Une capac</a:t>
            </a:r>
            <a:r>
              <a:rPr lang="fr-CH" sz="1400" dirty="0"/>
              <a:t>ité à traiter des images</a:t>
            </a:r>
          </a:p>
          <a:p>
            <a:pPr marL="457200" lvl="1" indent="0" algn="just">
              <a:buNone/>
            </a:pPr>
            <a:endParaRPr lang="fr-CH" sz="1400" dirty="0"/>
          </a:p>
          <a:p>
            <a:pPr marL="0" indent="0" algn="just">
              <a:lnSpc>
                <a:spcPct val="150000"/>
              </a:lnSpc>
              <a:buNone/>
            </a:pPr>
            <a:r>
              <a:rPr lang="fr-CH" sz="1400" dirty="0">
                <a:solidFill>
                  <a:schemeClr val="tx1"/>
                </a:solidFill>
              </a:rPr>
              <a:t>Geneva Intelligence a, aujourd’hui, la volonté d’</a:t>
            </a:r>
            <a:r>
              <a:rPr lang="fr-CH" sz="1400" b="1" dirty="0">
                <a:solidFill>
                  <a:schemeClr val="tx1"/>
                </a:solidFill>
              </a:rPr>
              <a:t>aller plus loin </a:t>
            </a:r>
            <a:r>
              <a:rPr lang="fr-CH" sz="1400" dirty="0">
                <a:solidFill>
                  <a:schemeClr val="tx1"/>
                </a:solidFill>
              </a:rPr>
              <a:t>avec l’IA générative en se dotant un </a:t>
            </a:r>
            <a:r>
              <a:rPr lang="fr-CH" sz="1400" b="1" dirty="0">
                <a:solidFill>
                  <a:schemeClr val="tx1"/>
                </a:solidFill>
              </a:rPr>
              <a:t>outil de veille </a:t>
            </a:r>
            <a:r>
              <a:rPr lang="fr-CH" sz="1400" dirty="0">
                <a:solidFill>
                  <a:schemeClr val="tx1"/>
                </a:solidFill>
              </a:rPr>
              <a:t>proposant bientôt ce service : </a:t>
            </a:r>
          </a:p>
          <a:p>
            <a:pPr marL="0" indent="0" algn="just">
              <a:lnSpc>
                <a:spcPct val="150000"/>
              </a:lnSpc>
              <a:buNone/>
            </a:pPr>
            <a:endParaRPr lang="fr-CH" sz="1400" dirty="0">
              <a:solidFill>
                <a:schemeClr val="tx1"/>
              </a:solidFill>
            </a:endParaRPr>
          </a:p>
          <a:p>
            <a:pPr marL="0" indent="0" algn="just">
              <a:lnSpc>
                <a:spcPct val="150000"/>
              </a:lnSpc>
              <a:buNone/>
            </a:pPr>
            <a:r>
              <a:rPr lang="fr-CH" sz="1400" dirty="0">
                <a:solidFill>
                  <a:schemeClr val="tx1"/>
                </a:solidFill>
              </a:rPr>
              <a:t>Cette IA se voudra notamment plus </a:t>
            </a:r>
            <a:r>
              <a:rPr lang="fr-CH" sz="1400" b="1" dirty="0">
                <a:solidFill>
                  <a:schemeClr val="tx1"/>
                </a:solidFill>
              </a:rPr>
              <a:t>sécurisée</a:t>
            </a:r>
            <a:r>
              <a:rPr lang="fr-CH" sz="1400" dirty="0">
                <a:solidFill>
                  <a:schemeClr val="tx1"/>
                </a:solidFill>
              </a:rPr>
              <a:t>. Point essentiel pour notre activité.</a:t>
            </a:r>
          </a:p>
          <a:p>
            <a:pPr algn="just">
              <a:buFontTx/>
              <a:buChar char="-"/>
            </a:pPr>
            <a:endParaRPr lang="fr-CH" sz="1400" dirty="0">
              <a:solidFill>
                <a:schemeClr val="tx1"/>
              </a:solidFill>
            </a:endParaRPr>
          </a:p>
          <a:p>
            <a:pPr algn="just">
              <a:buFontTx/>
              <a:buChar char="-"/>
            </a:pPr>
            <a:endParaRPr lang="fr-CH" sz="1400" dirty="0">
              <a:solidFill>
                <a:schemeClr val="tx1"/>
              </a:solidFill>
            </a:endParaRPr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C8FB323B-D92F-4C89-1BC9-D163287B3948}"/>
              </a:ext>
            </a:extLst>
          </p:cNvPr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6"/>
          <a:stretch>
            <a:fillRect/>
          </a:stretch>
        </p:blipFill>
        <p:spPr>
          <a:xfrm>
            <a:off x="606337" y="1276708"/>
            <a:ext cx="1636531" cy="1518193"/>
          </a:xfrm>
          <a:prstGeom prst="rect">
            <a:avLst/>
          </a:prstGeom>
        </p:spPr>
      </p:pic>
      <p:pic>
        <p:nvPicPr>
          <p:cNvPr id="5" name="Image 4">
            <a:extLst>
              <a:ext uri="{FF2B5EF4-FFF2-40B4-BE49-F238E27FC236}">
                <a16:creationId xmlns:a16="http://schemas.microsoft.com/office/drawing/2014/main" id="{A32A4046-A3A1-551A-35FF-300B425275A2}"/>
              </a:ext>
            </a:extLst>
          </p:cNvPr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7"/>
          <a:stretch>
            <a:fillRect/>
          </a:stretch>
        </p:blipFill>
        <p:spPr>
          <a:xfrm>
            <a:off x="5860983" y="4851806"/>
            <a:ext cx="1339919" cy="3492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874627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43DA6AD-720B-32B8-2A5D-CC34AC53E83E}"/>
              </a:ext>
            </a:extLst>
          </p:cNvPr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3614468" y="2909917"/>
            <a:ext cx="8315864" cy="1325563"/>
          </a:xfrm>
        </p:spPr>
        <p:txBody>
          <a:bodyPr/>
          <a:lstStyle/>
          <a:p>
            <a:pPr algn="ctr"/>
            <a:r>
              <a:rPr lang="fr-CH" dirty="0"/>
              <a:t>LES BONNES PRATIQUES </a:t>
            </a:r>
            <a:br>
              <a:rPr lang="fr-CH" dirty="0"/>
            </a:br>
            <a:r>
              <a:rPr lang="fr-CH" dirty="0"/>
              <a:t>SELON GENEVA INTELLIGENCE</a:t>
            </a:r>
          </a:p>
        </p:txBody>
      </p:sp>
    </p:spTree>
    <p:extLst>
      <p:ext uri="{BB962C8B-B14F-4D97-AF65-F5344CB8AC3E}">
        <p14:creationId xmlns:p14="http://schemas.microsoft.com/office/powerpoint/2010/main" val="424842590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439B683-2F21-B275-3396-567603C713A8}"/>
              </a:ext>
            </a:extLst>
          </p:cNvPr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>
            <a:normAutofit/>
          </a:bodyPr>
          <a:lstStyle/>
          <a:p>
            <a:r>
              <a:rPr lang="fr-CH" sz="2400" dirty="0"/>
              <a:t>LES BONNES PRATIQUES SELON GENEVA INTELLIGENCE</a:t>
            </a:r>
          </a:p>
        </p:txBody>
      </p:sp>
      <p:sp>
        <p:nvSpPr>
          <p:cNvPr id="4" name="Ellipse 3">
            <a:extLst>
              <a:ext uri="{FF2B5EF4-FFF2-40B4-BE49-F238E27FC236}">
                <a16:creationId xmlns:a16="http://schemas.microsoft.com/office/drawing/2014/main" id="{0B015826-8CE8-8E4A-72C1-2AFB47339685}"/>
              </a:ext>
            </a:extLst>
          </p:cNvPr>
          <p:cNvSpPr/>
          <p:nvPr>
            <p:custDataLst>
              <p:tags r:id="rId2"/>
            </p:custDataLst>
          </p:nvPr>
        </p:nvSpPr>
        <p:spPr>
          <a:xfrm>
            <a:off x="10125146" y="1390215"/>
            <a:ext cx="1664899" cy="1525408"/>
          </a:xfrm>
          <a:prstGeom prst="ellipse">
            <a:avLst/>
          </a:prstGeom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1400" dirty="0"/>
              <a:t>Ne pas utiliser les «vrai» noms</a:t>
            </a:r>
          </a:p>
        </p:txBody>
      </p:sp>
      <p:sp>
        <p:nvSpPr>
          <p:cNvPr id="5" name="Ellipse 4">
            <a:extLst>
              <a:ext uri="{FF2B5EF4-FFF2-40B4-BE49-F238E27FC236}">
                <a16:creationId xmlns:a16="http://schemas.microsoft.com/office/drawing/2014/main" id="{93C1B327-5278-1D24-8E05-C59B1DFAE678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>
            <a:off x="10004377" y="3418920"/>
            <a:ext cx="1785668" cy="1794295"/>
          </a:xfrm>
          <a:prstGeom prst="ellipse">
            <a:avLst/>
          </a:prstGeom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1400" dirty="0"/>
              <a:t>Ne pas mentionner d’informations confidentielles </a:t>
            </a:r>
          </a:p>
        </p:txBody>
      </p:sp>
      <p:sp>
        <p:nvSpPr>
          <p:cNvPr id="6" name="Ellipse 5">
            <a:extLst>
              <a:ext uri="{FF2B5EF4-FFF2-40B4-BE49-F238E27FC236}">
                <a16:creationId xmlns:a16="http://schemas.microsoft.com/office/drawing/2014/main" id="{A8E4C56B-71F1-5F2F-02D8-B7D5B9370018}"/>
              </a:ext>
            </a:extLst>
          </p:cNvPr>
          <p:cNvSpPr/>
          <p:nvPr>
            <p:custDataLst>
              <p:tags r:id="rId4"/>
            </p:custDataLst>
          </p:nvPr>
        </p:nvSpPr>
        <p:spPr>
          <a:xfrm>
            <a:off x="5362758" y="2113366"/>
            <a:ext cx="1785668" cy="1604513"/>
          </a:xfrm>
          <a:prstGeom prst="ellipse">
            <a:avLst/>
          </a:prstGeom>
          <a:solidFill>
            <a:schemeClr val="accent6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1400" dirty="0"/>
              <a:t>Vérifier la localisation du serveur de l’IA générative</a:t>
            </a:r>
          </a:p>
        </p:txBody>
      </p:sp>
      <p:sp>
        <p:nvSpPr>
          <p:cNvPr id="7" name="Ellipse 6">
            <a:extLst>
              <a:ext uri="{FF2B5EF4-FFF2-40B4-BE49-F238E27FC236}">
                <a16:creationId xmlns:a16="http://schemas.microsoft.com/office/drawing/2014/main" id="{D9BE9A55-A7EF-FFEB-2D59-2D02B61C89F1}"/>
              </a:ext>
            </a:extLst>
          </p:cNvPr>
          <p:cNvSpPr/>
          <p:nvPr>
            <p:custDataLst>
              <p:tags r:id="rId5"/>
            </p:custDataLst>
          </p:nvPr>
        </p:nvSpPr>
        <p:spPr>
          <a:xfrm>
            <a:off x="3444814" y="1564287"/>
            <a:ext cx="1558507" cy="1525408"/>
          </a:xfrm>
          <a:prstGeom prst="ellipse">
            <a:avLst/>
          </a:prstGeom>
        </p:spPr>
        <p:style>
          <a:lnRef idx="2">
            <a:schemeClr val="accent6">
              <a:shade val="15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1400" dirty="0"/>
              <a:t>Poser des questions généralistes</a:t>
            </a:r>
          </a:p>
        </p:txBody>
      </p:sp>
      <p:sp>
        <p:nvSpPr>
          <p:cNvPr id="8" name="Ellipse 7">
            <a:extLst>
              <a:ext uri="{FF2B5EF4-FFF2-40B4-BE49-F238E27FC236}">
                <a16:creationId xmlns:a16="http://schemas.microsoft.com/office/drawing/2014/main" id="{2C1A95F0-02A7-544E-B765-D418362F15ED}"/>
              </a:ext>
            </a:extLst>
          </p:cNvPr>
          <p:cNvSpPr/>
          <p:nvPr>
            <p:custDataLst>
              <p:tags r:id="rId6"/>
            </p:custDataLst>
          </p:nvPr>
        </p:nvSpPr>
        <p:spPr>
          <a:xfrm>
            <a:off x="3441940" y="3385148"/>
            <a:ext cx="1785668" cy="1525408"/>
          </a:xfrm>
          <a:prstGeom prst="ellipse">
            <a:avLst/>
          </a:prstGeom>
        </p:spPr>
        <p:style>
          <a:lnRef idx="2">
            <a:schemeClr val="accent6">
              <a:shade val="15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1400" dirty="0"/>
              <a:t>Vérifier les informations données par l’IA</a:t>
            </a:r>
          </a:p>
        </p:txBody>
      </p:sp>
      <p:pic>
        <p:nvPicPr>
          <p:cNvPr id="10" name="Image 9">
            <a:extLst>
              <a:ext uri="{FF2B5EF4-FFF2-40B4-BE49-F238E27FC236}">
                <a16:creationId xmlns:a16="http://schemas.microsoft.com/office/drawing/2014/main" id="{6E4D21EC-ACD6-339F-EE94-330A89047DC5}"/>
              </a:ext>
            </a:extLst>
          </p:cNvPr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16"/>
          <a:stretch>
            <a:fillRect/>
          </a:stretch>
        </p:blipFill>
        <p:spPr>
          <a:xfrm>
            <a:off x="9842739" y="840173"/>
            <a:ext cx="550042" cy="550042"/>
          </a:xfrm>
          <a:prstGeom prst="rect">
            <a:avLst/>
          </a:prstGeom>
        </p:spPr>
      </p:pic>
      <p:pic>
        <p:nvPicPr>
          <p:cNvPr id="12" name="Image 11">
            <a:extLst>
              <a:ext uri="{FF2B5EF4-FFF2-40B4-BE49-F238E27FC236}">
                <a16:creationId xmlns:a16="http://schemas.microsoft.com/office/drawing/2014/main" id="{67C95A81-C9E5-5424-B93A-A7C01B50C7FE}"/>
              </a:ext>
            </a:extLst>
          </p:cNvPr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17"/>
          <a:stretch>
            <a:fillRect/>
          </a:stretch>
        </p:blipFill>
        <p:spPr>
          <a:xfrm>
            <a:off x="4256691" y="805608"/>
            <a:ext cx="584607" cy="584607"/>
          </a:xfrm>
          <a:prstGeom prst="rect">
            <a:avLst/>
          </a:prstGeom>
        </p:spPr>
      </p:pic>
      <p:sp>
        <p:nvSpPr>
          <p:cNvPr id="13" name="Ellipse 12">
            <a:extLst>
              <a:ext uri="{FF2B5EF4-FFF2-40B4-BE49-F238E27FC236}">
                <a16:creationId xmlns:a16="http://schemas.microsoft.com/office/drawing/2014/main" id="{96AF7F86-7AEF-4F9C-0008-59691694B4B2}"/>
              </a:ext>
            </a:extLst>
          </p:cNvPr>
          <p:cNvSpPr/>
          <p:nvPr>
            <p:custDataLst>
              <p:tags r:id="rId9"/>
            </p:custDataLst>
          </p:nvPr>
        </p:nvSpPr>
        <p:spPr>
          <a:xfrm>
            <a:off x="8049270" y="1350662"/>
            <a:ext cx="1664899" cy="1525408"/>
          </a:xfrm>
          <a:prstGeom prst="ellipse">
            <a:avLst/>
          </a:prstGeom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1400" dirty="0"/>
              <a:t>Ne pas réaliser ses recherches uniquement avec l’IA </a:t>
            </a:r>
          </a:p>
        </p:txBody>
      </p:sp>
      <p:sp>
        <p:nvSpPr>
          <p:cNvPr id="14" name="Ellipse 13">
            <a:extLst>
              <a:ext uri="{FF2B5EF4-FFF2-40B4-BE49-F238E27FC236}">
                <a16:creationId xmlns:a16="http://schemas.microsoft.com/office/drawing/2014/main" id="{67A92D4D-2F50-9BD7-3DD9-C77DF1E87043}"/>
              </a:ext>
            </a:extLst>
          </p:cNvPr>
          <p:cNvSpPr/>
          <p:nvPr>
            <p:custDataLst>
              <p:tags r:id="rId10"/>
            </p:custDataLst>
          </p:nvPr>
        </p:nvSpPr>
        <p:spPr>
          <a:xfrm>
            <a:off x="8177840" y="3104746"/>
            <a:ext cx="1664899" cy="1525408"/>
          </a:xfrm>
          <a:prstGeom prst="ellipse">
            <a:avLst/>
          </a:prstGeom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1400" dirty="0"/>
              <a:t>Ne pas baser une analyse uniquement sur l’IA</a:t>
            </a:r>
          </a:p>
        </p:txBody>
      </p:sp>
      <p:sp>
        <p:nvSpPr>
          <p:cNvPr id="15" name="Ellipse 14">
            <a:extLst>
              <a:ext uri="{FF2B5EF4-FFF2-40B4-BE49-F238E27FC236}">
                <a16:creationId xmlns:a16="http://schemas.microsoft.com/office/drawing/2014/main" id="{37B9AAB5-5C81-957B-40E4-5DEB6FF182FD}"/>
              </a:ext>
            </a:extLst>
          </p:cNvPr>
          <p:cNvSpPr/>
          <p:nvPr>
            <p:custDataLst>
              <p:tags r:id="rId11"/>
            </p:custDataLst>
          </p:nvPr>
        </p:nvSpPr>
        <p:spPr>
          <a:xfrm>
            <a:off x="8452861" y="4967467"/>
            <a:ext cx="1664899" cy="1525408"/>
          </a:xfrm>
          <a:prstGeom prst="ellipse">
            <a:avLst/>
          </a:prstGeom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1400" dirty="0"/>
              <a:t>Faire attention à la formulation des prompts pour interroger l’outil</a:t>
            </a:r>
          </a:p>
        </p:txBody>
      </p:sp>
      <p:sp>
        <p:nvSpPr>
          <p:cNvPr id="16" name="Ellipse 15">
            <a:extLst>
              <a:ext uri="{FF2B5EF4-FFF2-40B4-BE49-F238E27FC236}">
                <a16:creationId xmlns:a16="http://schemas.microsoft.com/office/drawing/2014/main" id="{1CCBA093-AC38-EE7A-6C4A-FB0CEDC47F75}"/>
              </a:ext>
            </a:extLst>
          </p:cNvPr>
          <p:cNvSpPr/>
          <p:nvPr>
            <p:custDataLst>
              <p:tags r:id="rId12"/>
            </p:custDataLst>
          </p:nvPr>
        </p:nvSpPr>
        <p:spPr>
          <a:xfrm>
            <a:off x="5391401" y="3910476"/>
            <a:ext cx="1785668" cy="1604513"/>
          </a:xfrm>
          <a:prstGeom prst="ellipse">
            <a:avLst/>
          </a:prstGeom>
          <a:solidFill>
            <a:schemeClr val="accent6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1400" dirty="0"/>
              <a:t>Vérifier les sources</a:t>
            </a:r>
          </a:p>
        </p:txBody>
      </p:sp>
      <p:sp>
        <p:nvSpPr>
          <p:cNvPr id="17" name="Ellipse 16">
            <a:extLst>
              <a:ext uri="{FF2B5EF4-FFF2-40B4-BE49-F238E27FC236}">
                <a16:creationId xmlns:a16="http://schemas.microsoft.com/office/drawing/2014/main" id="{D0A2A12C-FDF3-4C34-C138-1F6E903A21EB}"/>
              </a:ext>
            </a:extLst>
          </p:cNvPr>
          <p:cNvSpPr/>
          <p:nvPr>
            <p:custDataLst>
              <p:tags r:id="rId13"/>
            </p:custDataLst>
          </p:nvPr>
        </p:nvSpPr>
        <p:spPr>
          <a:xfrm>
            <a:off x="3555981" y="5000503"/>
            <a:ext cx="1785668" cy="1604513"/>
          </a:xfrm>
          <a:prstGeom prst="ellipse">
            <a:avLst/>
          </a:prstGeom>
          <a:solidFill>
            <a:schemeClr val="accent6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1400" dirty="0"/>
              <a:t>Ecrire des </a:t>
            </a:r>
            <a:r>
              <a:rPr lang="fr-CH" sz="1400"/>
              <a:t>prompts efficaces </a:t>
            </a:r>
            <a:r>
              <a:rPr lang="fr-CH" sz="1400" dirty="0"/>
              <a:t>et pertinents</a:t>
            </a:r>
          </a:p>
        </p:txBody>
      </p:sp>
      <p:sp>
        <p:nvSpPr>
          <p:cNvPr id="18" name="ZoneTexte 17">
            <a:extLst>
              <a:ext uri="{FF2B5EF4-FFF2-40B4-BE49-F238E27FC236}">
                <a16:creationId xmlns:a16="http://schemas.microsoft.com/office/drawing/2014/main" id="{309DFDC1-8FFF-BFF3-0942-D44D4F305D73}"/>
              </a:ext>
            </a:extLst>
          </p:cNvPr>
          <p:cNvSpPr txBox="1"/>
          <p:nvPr>
            <p:custDataLst>
              <p:tags r:id="rId14"/>
            </p:custDataLst>
          </p:nvPr>
        </p:nvSpPr>
        <p:spPr>
          <a:xfrm>
            <a:off x="348407" y="2500185"/>
            <a:ext cx="2187043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sz="1600" b="1" dirty="0">
                <a:solidFill>
                  <a:schemeClr val="bg1"/>
                </a:solidFill>
              </a:rPr>
              <a:t>Les bonnes pratiques </a:t>
            </a:r>
            <a:r>
              <a:rPr lang="fr-CH" sz="1600" dirty="0">
                <a:solidFill>
                  <a:schemeClr val="bg1"/>
                </a:solidFill>
              </a:rPr>
              <a:t>et les </a:t>
            </a:r>
            <a:r>
              <a:rPr lang="fr-CH" sz="1600" b="1" dirty="0">
                <a:solidFill>
                  <a:schemeClr val="bg1"/>
                </a:solidFill>
              </a:rPr>
              <a:t>mises en garde </a:t>
            </a:r>
            <a:r>
              <a:rPr lang="fr-CH" sz="1600" dirty="0">
                <a:solidFill>
                  <a:schemeClr val="bg1"/>
                </a:solidFill>
              </a:rPr>
              <a:t>sont importantes pour éviter toute fuite de données sensibles et prévenir des problèmes plus conséquents.</a:t>
            </a:r>
          </a:p>
        </p:txBody>
      </p:sp>
    </p:spTree>
    <p:extLst>
      <p:ext uri="{BB962C8B-B14F-4D97-AF65-F5344CB8AC3E}">
        <p14:creationId xmlns:p14="http://schemas.microsoft.com/office/powerpoint/2010/main" val="2200701351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6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7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8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9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0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1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6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7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8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9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0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2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6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7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8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9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0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1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2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3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4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6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6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7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8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9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0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7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1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2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3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4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4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6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7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8"/>
</p:tagLst>
</file>

<file path=ppt/tags/tag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ags/tag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6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7"/>
</p:tagLst>
</file>

<file path=ppt/tags/tag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8"/>
</p:tagLst>
</file>

<file path=ppt/tags/tag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ags/tag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6"/>
</p:tagLst>
</file>

<file path=ppt/tags/tag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7"/>
</p:tagLst>
</file>

<file path=ppt/tags/tag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39995</TotalTime>
  <Words>1148</Words>
  <Application>Microsoft Office PowerPoint</Application>
  <PresentationFormat>Grand écran</PresentationFormat>
  <Paragraphs>153</Paragraphs>
  <Slides>15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4</vt:i4>
      </vt:variant>
      <vt:variant>
        <vt:lpstr>Thème</vt:lpstr>
      </vt:variant>
      <vt:variant>
        <vt:i4>2</vt:i4>
      </vt:variant>
      <vt:variant>
        <vt:lpstr>Titres des diapositives</vt:lpstr>
      </vt:variant>
      <vt:variant>
        <vt:i4>15</vt:i4>
      </vt:variant>
    </vt:vector>
  </HeadingPairs>
  <TitlesOfParts>
    <vt:vector size="21" baseType="lpstr">
      <vt:lpstr>Wingdings</vt:lpstr>
      <vt:lpstr>Gotham Bold</vt:lpstr>
      <vt:lpstr>Calibri</vt:lpstr>
      <vt:lpstr>Arial</vt:lpstr>
      <vt:lpstr>Office Theme</vt:lpstr>
      <vt:lpstr>1_Office Theme</vt:lpstr>
      <vt:lpstr>L’IA générative dans la pratique de veille : une approche prudente et raisonnée</vt:lpstr>
      <vt:lpstr>PRÉSENTATION</vt:lpstr>
      <vt:lpstr>NOTRE VALEUR AJOUTÉE</vt:lpstr>
      <vt:lpstr>EXPERTISE ET VALEURS</vt:lpstr>
      <vt:lpstr>L’IA GENERATIVE CHEZ GENEVA INTELLIGENCE</vt:lpstr>
      <vt:lpstr>TYPOLOGIE DE NOS CLIENTS</vt:lpstr>
      <vt:lpstr>L’IA GÉNÉRATIVE CHEZ GENEVA INTELLIGENCE</vt:lpstr>
      <vt:lpstr>LES BONNES PRATIQUES  SELON GENEVA INTELLIGENCE</vt:lpstr>
      <vt:lpstr>LES BONNES PRATIQUES SELON GENEVA INTELLIGENCE</vt:lpstr>
      <vt:lpstr>Focus sur la réalisation des prompts</vt:lpstr>
      <vt:lpstr>CAS D’USAGE </vt:lpstr>
      <vt:lpstr>CAS D’USAGE 1 : Recherche de réglementations      internationales </vt:lpstr>
      <vt:lpstr>CAS D’USAGE 2 : Veille bancaire</vt:lpstr>
      <vt:lpstr>CAS D’USAGE 3 : Nouveau projet de veille / études analytiques</vt:lpstr>
      <vt:lpstr>Présentation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Aziza Goda</dc:creator>
  <cp:lastModifiedBy>Mélanie Mantopoulos</cp:lastModifiedBy>
  <cp:revision>539</cp:revision>
  <dcterms:created xsi:type="dcterms:W3CDTF">2021-09-16T18:20:02Z</dcterms:created>
  <dcterms:modified xsi:type="dcterms:W3CDTF">2024-06-12T07:32:49Z</dcterms:modified>
</cp:coreProperties>
</file>